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81" r:id="rId2"/>
    <p:sldId id="293" r:id="rId3"/>
    <p:sldId id="283" r:id="rId4"/>
    <p:sldId id="284" r:id="rId5"/>
    <p:sldId id="298" r:id="rId6"/>
    <p:sldId id="256" r:id="rId7"/>
    <p:sldId id="273" r:id="rId8"/>
    <p:sldId id="274" r:id="rId9"/>
    <p:sldId id="267" r:id="rId10"/>
    <p:sldId id="268" r:id="rId11"/>
    <p:sldId id="269" r:id="rId12"/>
    <p:sldId id="270" r:id="rId13"/>
    <p:sldId id="271" r:id="rId14"/>
    <p:sldId id="272" r:id="rId15"/>
    <p:sldId id="278" r:id="rId16"/>
    <p:sldId id="257" r:id="rId17"/>
    <p:sldId id="258" r:id="rId18"/>
    <p:sldId id="275" r:id="rId19"/>
    <p:sldId id="261" r:id="rId20"/>
    <p:sldId id="262" r:id="rId21"/>
    <p:sldId id="263" r:id="rId22"/>
    <p:sldId id="264" r:id="rId23"/>
    <p:sldId id="265" r:id="rId24"/>
    <p:sldId id="266" r:id="rId25"/>
    <p:sldId id="280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18" r:id="rId42"/>
    <p:sldId id="319" r:id="rId43"/>
    <p:sldId id="320" r:id="rId44"/>
    <p:sldId id="321" r:id="rId45"/>
    <p:sldId id="322" r:id="rId46"/>
    <p:sldId id="323" r:id="rId47"/>
    <p:sldId id="294" r:id="rId48"/>
    <p:sldId id="295" r:id="rId49"/>
    <p:sldId id="297" r:id="rId50"/>
    <p:sldId id="324" r:id="rId51"/>
    <p:sldId id="296" r:id="rId5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352" autoAdjust="0"/>
    <p:restoredTop sz="94660"/>
  </p:normalViewPr>
  <p:slideViewPr>
    <p:cSldViewPr>
      <p:cViewPr varScale="1">
        <p:scale>
          <a:sx n="62" d="100"/>
          <a:sy n="62" d="100"/>
        </p:scale>
        <p:origin x="-8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0" name="자유형 19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8" name="자유형 7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64331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sp>
        <p:nvSpPr>
          <p:cNvPr id="21" name="제목 20"/>
          <p:cNvSpPr>
            <a:spLocks noGrp="1"/>
          </p:cNvSpPr>
          <p:nvPr>
            <p:ph type="ctrTitle"/>
          </p:nvPr>
        </p:nvSpPr>
        <p:spPr>
          <a:xfrm>
            <a:off x="457200" y="2285992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62263" y="51347"/>
            <a:ext cx="1000131" cy="1036773"/>
            <a:chOff x="13317" y="34771"/>
            <a:chExt cx="1272534" cy="1310103"/>
          </a:xfrm>
        </p:grpSpPr>
        <p:sp>
          <p:nvSpPr>
            <p:cNvPr id="12" name="자유형 11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8" name="자유형 7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9" name="자유형 8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929454" y="428606"/>
            <a:ext cx="1757346" cy="5357851"/>
          </a:xfrm>
        </p:spPr>
        <p:txBody>
          <a:bodyPr vert="eaVert"/>
          <a:lstStyle>
            <a:lvl1pPr algn="l">
              <a:defRPr>
                <a:gradFill flip="none" rotWithShape="1">
                  <a:gsLst>
                    <a:gs pos="0">
                      <a:schemeClr val="tx2"/>
                    </a:gs>
                    <a:gs pos="26000">
                      <a:schemeClr val="tx2"/>
                    </a:gs>
                    <a:gs pos="41000">
                      <a:schemeClr val="tx2">
                        <a:shade val="90000"/>
                      </a:schemeClr>
                    </a:gs>
                    <a:gs pos="67000">
                      <a:schemeClr val="tx2">
                        <a:shade val="50000"/>
                      </a:schemeClr>
                    </a:gs>
                    <a:gs pos="95000">
                      <a:schemeClr val="tx2"/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28596" y="428606"/>
            <a:ext cx="6357982" cy="536893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제목, 내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76F58C-181A-4415-A82F-E1B3C6F0555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제목, 내용 2개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D189E8-B17E-4A54-A692-875981AC380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25" name="자유형 24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6" name="자유형 25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600202"/>
            <a:ext cx="8258204" cy="4525963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472386" cy="1000132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71407" y="106210"/>
            <a:ext cx="1000131" cy="1036773"/>
            <a:chOff x="13317" y="34771"/>
            <a:chExt cx="1272534" cy="1310103"/>
          </a:xfrm>
        </p:grpSpPr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21" name="자유형 20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4414" y="1857364"/>
            <a:ext cx="690717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14414" y="3286124"/>
            <a:ext cx="6915144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/>
                </a:solidFill>
              </a:defRPr>
            </a:lvl2pPr>
            <a:lvl3pPr marL="914400" indent="0">
              <a:buNone/>
              <a:defRPr sz="1600">
                <a:solidFill>
                  <a:schemeClr val="tx1"/>
                </a:solidFill>
              </a:defRPr>
            </a:lvl3pPr>
            <a:lvl4pPr marL="1371600" indent="0">
              <a:buNone/>
              <a:defRPr sz="14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grpSp>
        <p:nvGrpSpPr>
          <p:cNvPr id="8" name="그룹 7"/>
          <p:cNvGrpSpPr/>
          <p:nvPr/>
        </p:nvGrpSpPr>
        <p:grpSpPr>
          <a:xfrm>
            <a:off x="142845" y="1857364"/>
            <a:ext cx="1000131" cy="1036773"/>
            <a:chOff x="13317" y="34771"/>
            <a:chExt cx="1272534" cy="1310103"/>
          </a:xfrm>
        </p:grpSpPr>
        <p:sp>
          <p:nvSpPr>
            <p:cNvPr id="26" name="자유형 25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7" name="자유형 26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8" name="자유형 27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9" name="자유형 28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30" name="자유형 29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0" y="4934363"/>
            <a:ext cx="9144000" cy="1928803"/>
            <a:chOff x="0" y="4929198"/>
            <a:chExt cx="9144000" cy="1928803"/>
          </a:xfrm>
        </p:grpSpPr>
        <p:sp>
          <p:nvSpPr>
            <p:cNvPr id="11" name="자유형 10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2" name="자유형 11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solidFill>
            <a:schemeClr val="accent1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solidFill>
            <a:schemeClr val="accent4"/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71407" y="71414"/>
            <a:ext cx="1000131" cy="1036774"/>
            <a:chOff x="13317" y="34771"/>
            <a:chExt cx="1272535" cy="1310104"/>
          </a:xfrm>
        </p:grpSpPr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 userDrawn="1"/>
          </p:nvSpPr>
          <p:spPr bwMode="gray">
            <a:xfrm>
              <a:off x="969940" y="1030550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4" name="자유형 23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6" name="자유형 15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>
                  <a:noFill/>
                  <a:prstDash val="solid"/>
                </a:ln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71407" y="106211"/>
            <a:ext cx="1000131" cy="1036773"/>
            <a:chOff x="13317" y="34771"/>
            <a:chExt cx="1272534" cy="1310103"/>
          </a:xfrm>
        </p:grpSpPr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0" name="자유형 19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1" name="자유형 20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2" name="자유형 21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23" name="자유형 22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0" y="4929197"/>
            <a:ext cx="9144000" cy="1928803"/>
            <a:chOff x="0" y="4929198"/>
            <a:chExt cx="9144000" cy="1928803"/>
          </a:xfrm>
        </p:grpSpPr>
        <p:sp>
          <p:nvSpPr>
            <p:cNvPr id="12" name="자유형 11"/>
            <p:cNvSpPr>
              <a:spLocks/>
            </p:cNvSpPr>
            <p:nvPr userDrawn="1"/>
          </p:nvSpPr>
          <p:spPr bwMode="ltGray">
            <a:xfrm>
              <a:off x="0" y="4929198"/>
              <a:ext cx="9144000" cy="1928802"/>
            </a:xfrm>
            <a:custGeom>
              <a:avLst/>
              <a:gdLst/>
              <a:ahLst/>
              <a:cxnLst>
                <a:cxn ang="0">
                  <a:pos x="0" y="1076"/>
                </a:cxn>
                <a:cxn ang="0">
                  <a:pos x="3003" y="930"/>
                </a:cxn>
                <a:cxn ang="0">
                  <a:pos x="5760" y="0"/>
                </a:cxn>
                <a:cxn ang="0">
                  <a:pos x="5760" y="1635"/>
                </a:cxn>
                <a:cxn ang="0">
                  <a:pos x="0" y="1641"/>
                </a:cxn>
                <a:cxn ang="0">
                  <a:pos x="0" y="1076"/>
                </a:cxn>
              </a:cxnLst>
              <a:rect l="0" t="0" r="0" b="0"/>
              <a:pathLst>
                <a:path w="5760" h="1641">
                  <a:moveTo>
                    <a:pt x="0" y="1076"/>
                  </a:moveTo>
                  <a:cubicBezTo>
                    <a:pt x="926" y="1134"/>
                    <a:pt x="1689" y="1111"/>
                    <a:pt x="3003" y="930"/>
                  </a:cubicBezTo>
                  <a:cubicBezTo>
                    <a:pt x="4317" y="749"/>
                    <a:pt x="5462" y="152"/>
                    <a:pt x="5760" y="0"/>
                  </a:cubicBezTo>
                  <a:lnTo>
                    <a:pt x="5760" y="1635"/>
                  </a:lnTo>
                  <a:lnTo>
                    <a:pt x="0" y="1641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chemeClr val="tx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  <p:sp>
          <p:nvSpPr>
            <p:cNvPr id="13" name="자유형 12"/>
            <p:cNvSpPr>
              <a:spLocks/>
            </p:cNvSpPr>
            <p:nvPr userDrawn="1"/>
          </p:nvSpPr>
          <p:spPr bwMode="ltGray">
            <a:xfrm>
              <a:off x="0" y="5358120"/>
              <a:ext cx="9144000" cy="1499881"/>
            </a:xfrm>
            <a:custGeom>
              <a:avLst/>
              <a:gdLst/>
              <a:ahLst/>
              <a:cxnLst>
                <a:cxn ang="0">
                  <a:pos x="0" y="887"/>
                </a:cxn>
                <a:cxn ang="0">
                  <a:pos x="3540" y="690"/>
                </a:cxn>
                <a:cxn ang="0">
                  <a:pos x="5760" y="0"/>
                </a:cxn>
                <a:cxn ang="0">
                  <a:pos x="5760" y="1395"/>
                </a:cxn>
                <a:cxn ang="0">
                  <a:pos x="0" y="1395"/>
                </a:cxn>
                <a:cxn ang="0">
                  <a:pos x="0" y="887"/>
                </a:cxn>
              </a:cxnLst>
              <a:rect l="0" t="0" r="0" b="0"/>
              <a:pathLst>
                <a:path w="5760" h="1395">
                  <a:moveTo>
                    <a:pt x="0" y="887"/>
                  </a:moveTo>
                  <a:cubicBezTo>
                    <a:pt x="1417" y="958"/>
                    <a:pt x="2563" y="848"/>
                    <a:pt x="3540" y="690"/>
                  </a:cubicBezTo>
                  <a:cubicBezTo>
                    <a:pt x="4517" y="532"/>
                    <a:pt x="5521" y="104"/>
                    <a:pt x="5760" y="0"/>
                  </a:cubicBezTo>
                  <a:lnTo>
                    <a:pt x="5760" y="1395"/>
                  </a:lnTo>
                  <a:lnTo>
                    <a:pt x="0" y="1395"/>
                  </a:lnTo>
                  <a:lnTo>
                    <a:pt x="0" y="887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ko-KR" altLang="en-US"/>
            </a:p>
          </p:txBody>
        </p:sp>
      </p:grp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71407" y="87922"/>
            <a:ext cx="1000131" cy="1036773"/>
            <a:chOff x="13317" y="34771"/>
            <a:chExt cx="1272534" cy="1310103"/>
          </a:xfrm>
        </p:grpSpPr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8" name="자유형 17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9" name="자유형 18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06400" y="384598"/>
            <a:ext cx="7500990" cy="48177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anchor="b"/>
          <a:lstStyle>
            <a:lvl1pPr algn="l">
              <a:defRPr sz="2400" b="1">
                <a:ln>
                  <a:noFill/>
                  <a:prstDash val="solid"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7662" y="1089026"/>
            <a:ext cx="4686304" cy="50546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71580" y="1089026"/>
            <a:ext cx="2686038" cy="50546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자유형 10"/>
          <p:cNvSpPr>
            <a:spLocks/>
          </p:cNvSpPr>
          <p:nvPr/>
        </p:nvSpPr>
        <p:spPr bwMode="gray">
          <a:xfrm>
            <a:off x="340905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gray">
          <a:xfrm>
            <a:off x="71407" y="653955"/>
            <a:ext cx="247040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gray">
          <a:xfrm>
            <a:off x="73902" y="106210"/>
            <a:ext cx="248288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6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4" name="자유형 13"/>
          <p:cNvSpPr>
            <a:spLocks/>
          </p:cNvSpPr>
          <p:nvPr/>
        </p:nvSpPr>
        <p:spPr bwMode="gray">
          <a:xfrm>
            <a:off x="823251" y="894237"/>
            <a:ext cx="248287" cy="248747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rgbClr val="3F949A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gray">
          <a:xfrm>
            <a:off x="344103" y="376692"/>
            <a:ext cx="479107" cy="517546"/>
          </a:xfrm>
          <a:custGeom>
            <a:avLst/>
            <a:gdLst/>
            <a:ahLst/>
            <a:cxnLst>
              <a:cxn ang="0">
                <a:pos x="94" y="723"/>
              </a:cxn>
              <a:cxn ang="0">
                <a:pos x="655" y="725"/>
              </a:cxn>
              <a:cxn ang="0">
                <a:pos x="727" y="657"/>
              </a:cxn>
              <a:cxn ang="0">
                <a:pos x="725" y="77"/>
              </a:cxn>
              <a:cxn ang="0">
                <a:pos x="659" y="5"/>
              </a:cxn>
              <a:cxn ang="0">
                <a:pos x="97" y="5"/>
              </a:cxn>
              <a:cxn ang="0">
                <a:pos x="14" y="76"/>
              </a:cxn>
              <a:cxn ang="0">
                <a:pos x="13" y="654"/>
              </a:cxn>
              <a:cxn ang="0">
                <a:pos x="94" y="723"/>
              </a:cxn>
            </a:cxnLst>
            <a:rect l="0" t="0" r="0" b="0"/>
            <a:pathLst>
              <a:path w="727" h="725">
                <a:moveTo>
                  <a:pt x="94" y="723"/>
                </a:moveTo>
                <a:cubicBezTo>
                  <a:pt x="94" y="723"/>
                  <a:pt x="375" y="725"/>
                  <a:pt x="655" y="725"/>
                </a:cubicBezTo>
                <a:cubicBezTo>
                  <a:pt x="716" y="716"/>
                  <a:pt x="727" y="657"/>
                  <a:pt x="727" y="657"/>
                </a:cubicBezTo>
                <a:cubicBezTo>
                  <a:pt x="727" y="657"/>
                  <a:pt x="726" y="367"/>
                  <a:pt x="725" y="77"/>
                </a:cubicBezTo>
                <a:cubicBezTo>
                  <a:pt x="722" y="9"/>
                  <a:pt x="659" y="5"/>
                  <a:pt x="659" y="5"/>
                </a:cubicBezTo>
                <a:cubicBezTo>
                  <a:pt x="659" y="5"/>
                  <a:pt x="378" y="5"/>
                  <a:pt x="97" y="5"/>
                </a:cubicBezTo>
                <a:cubicBezTo>
                  <a:pt x="14" y="0"/>
                  <a:pt x="14" y="76"/>
                  <a:pt x="14" y="76"/>
                </a:cubicBezTo>
                <a:cubicBezTo>
                  <a:pt x="14" y="76"/>
                  <a:pt x="0" y="546"/>
                  <a:pt x="13" y="654"/>
                </a:cubicBezTo>
                <a:cubicBezTo>
                  <a:pt x="13" y="654"/>
                  <a:pt x="19" y="723"/>
                  <a:pt x="94" y="72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29190" y="928670"/>
            <a:ext cx="3857652" cy="928694"/>
          </a:xfrm>
        </p:spPr>
        <p:txBody>
          <a:bodyPr anchor="b"/>
          <a:lstStyle>
            <a:lvl1pPr algn="l">
              <a:defRPr sz="2000" b="1">
                <a:ln>
                  <a:noFill/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29190" y="1928802"/>
            <a:ext cx="3857652" cy="33575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 rot="21422455">
            <a:off x="609122" y="1000108"/>
            <a:ext cx="4000528" cy="4857784"/>
          </a:xfrm>
          <a:prstGeom prst="rect">
            <a:avLst/>
          </a:prstGeom>
          <a:solidFill>
            <a:srgbClr val="F8F8F8"/>
          </a:solidFill>
          <a:ln w="3175" cap="sq" cmpd="sng" algn="ctr">
            <a:solidFill>
              <a:srgbClr val="C0C0C0"/>
            </a:solidFill>
            <a:prstDash val="solid"/>
          </a:ln>
          <a:effectLst>
            <a:outerShdw blurRad="57150" dist="381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3"/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"/>
          </p:nvPr>
        </p:nvSpPr>
        <p:spPr>
          <a:xfrm>
            <a:off x="642910" y="1000108"/>
            <a:ext cx="4004390" cy="4857784"/>
          </a:xfrm>
          <a:prstGeom prst="rect">
            <a:avLst/>
          </a:prstGeom>
          <a:solidFill>
            <a:schemeClr val="accent3"/>
          </a:solidFill>
          <a:ln w="3175" cap="sq" cmpd="sng" algn="ctr">
            <a:solidFill>
              <a:srgbClr val="F8F8F8"/>
            </a:solidFill>
            <a:prstDash val="solid"/>
            <a:miter lim="800000"/>
          </a:ln>
          <a:effectLst>
            <a:outerShdw blurRad="38100" dist="50800" dir="3000000" algn="tl" rotWithShape="0">
              <a:srgbClr val="000000">
                <a:alpha val="40000"/>
              </a:srgbClr>
            </a:outerShdw>
          </a:effectLst>
          <a:sp3d contourW="12700" prstMaterial="plastic">
            <a:contourClr>
              <a:srgbClr val="000000">
                <a:alpha val="35294"/>
              </a:srgbClr>
            </a:contourClr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grpSp>
        <p:nvGrpSpPr>
          <p:cNvPr id="3" name="그룹 2"/>
          <p:cNvGrpSpPr/>
          <p:nvPr/>
        </p:nvGrpSpPr>
        <p:grpSpPr>
          <a:xfrm>
            <a:off x="8116469" y="45696"/>
            <a:ext cx="1000131" cy="1036773"/>
            <a:chOff x="13317" y="34771"/>
            <a:chExt cx="1272534" cy="1310103"/>
          </a:xfrm>
        </p:grpSpPr>
        <p:sp>
          <p:nvSpPr>
            <p:cNvPr id="13" name="자유형 12"/>
            <p:cNvSpPr>
              <a:spLocks/>
            </p:cNvSpPr>
            <p:nvPr userDrawn="1"/>
          </p:nvSpPr>
          <p:spPr bwMode="gray">
            <a:xfrm>
              <a:off x="356217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4" name="자유형 13"/>
            <p:cNvSpPr>
              <a:spLocks/>
            </p:cNvSpPr>
            <p:nvPr userDrawn="1"/>
          </p:nvSpPr>
          <p:spPr bwMode="gray">
            <a:xfrm>
              <a:off x="13317" y="726921"/>
              <a:ext cx="314325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5" name="자유형 14"/>
            <p:cNvSpPr>
              <a:spLocks/>
            </p:cNvSpPr>
            <p:nvPr userDrawn="1"/>
          </p:nvSpPr>
          <p:spPr bwMode="gray">
            <a:xfrm>
              <a:off x="16492" y="34771"/>
              <a:ext cx="315913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6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6" name="자유형 15"/>
            <p:cNvSpPr>
              <a:spLocks/>
            </p:cNvSpPr>
            <p:nvPr userDrawn="1"/>
          </p:nvSpPr>
          <p:spPr bwMode="gray">
            <a:xfrm>
              <a:off x="969939" y="1030549"/>
              <a:ext cx="315912" cy="314325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rgbClr val="3F949A">
                <a:alpha val="3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  <p:sp>
          <p:nvSpPr>
            <p:cNvPr id="17" name="자유형 16"/>
            <p:cNvSpPr>
              <a:spLocks/>
            </p:cNvSpPr>
            <p:nvPr userDrawn="1"/>
          </p:nvSpPr>
          <p:spPr bwMode="gray">
            <a:xfrm>
              <a:off x="360286" y="376562"/>
              <a:ext cx="609600" cy="653989"/>
            </a:xfrm>
            <a:custGeom>
              <a:avLst/>
              <a:gdLst/>
              <a:ahLst/>
              <a:cxnLst>
                <a:cxn ang="0">
                  <a:pos x="94" y="723"/>
                </a:cxn>
                <a:cxn ang="0">
                  <a:pos x="655" y="725"/>
                </a:cxn>
                <a:cxn ang="0">
                  <a:pos x="727" y="657"/>
                </a:cxn>
                <a:cxn ang="0">
                  <a:pos x="725" y="77"/>
                </a:cxn>
                <a:cxn ang="0">
                  <a:pos x="659" y="5"/>
                </a:cxn>
                <a:cxn ang="0">
                  <a:pos x="97" y="5"/>
                </a:cxn>
                <a:cxn ang="0">
                  <a:pos x="14" y="76"/>
                </a:cxn>
                <a:cxn ang="0">
                  <a:pos x="13" y="654"/>
                </a:cxn>
                <a:cxn ang="0">
                  <a:pos x="94" y="723"/>
                </a:cxn>
              </a:cxnLst>
              <a:rect l="0" t="0" r="0" b="0"/>
              <a:pathLst>
                <a:path w="727" h="725">
                  <a:moveTo>
                    <a:pt x="94" y="723"/>
                  </a:moveTo>
                  <a:cubicBezTo>
                    <a:pt x="94" y="723"/>
                    <a:pt x="375" y="725"/>
                    <a:pt x="655" y="725"/>
                  </a:cubicBezTo>
                  <a:cubicBezTo>
                    <a:pt x="716" y="716"/>
                    <a:pt x="727" y="657"/>
                    <a:pt x="727" y="657"/>
                  </a:cubicBezTo>
                  <a:cubicBezTo>
                    <a:pt x="727" y="657"/>
                    <a:pt x="726" y="367"/>
                    <a:pt x="725" y="77"/>
                  </a:cubicBezTo>
                  <a:cubicBezTo>
                    <a:pt x="722" y="9"/>
                    <a:pt x="659" y="5"/>
                    <a:pt x="659" y="5"/>
                  </a:cubicBezTo>
                  <a:cubicBezTo>
                    <a:pt x="659" y="5"/>
                    <a:pt x="378" y="5"/>
                    <a:pt x="97" y="5"/>
                  </a:cubicBezTo>
                  <a:cubicBezTo>
                    <a:pt x="14" y="0"/>
                    <a:pt x="14" y="76"/>
                    <a:pt x="14" y="76"/>
                  </a:cubicBezTo>
                  <a:cubicBezTo>
                    <a:pt x="14" y="76"/>
                    <a:pt x="0" y="546"/>
                    <a:pt x="13" y="654"/>
                  </a:cubicBezTo>
                  <a:cubicBezTo>
                    <a:pt x="13" y="654"/>
                    <a:pt x="19" y="723"/>
                    <a:pt x="94" y="723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kumimoji="0" lang="ko-KR" alt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61000">
                <a:schemeClr val="bg1">
                  <a:alpha val="40000"/>
                </a:schemeClr>
              </a:gs>
            </a:gsLst>
            <a:lin ang="5400000" scaled="1"/>
            <a:tileRect/>
          </a:gradFill>
          <a:ln w="19050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85B2ED9-0116-44A1-8DFD-B220F7C93697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53C82E5-1B9D-4BB2-80B4-2FD5C1CAF144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 fov="0">
                <a:rot lat="0" lon="0" rev="0"/>
              </a:camera>
              <a:lightRig rig="glow" dir="t">
                <a:rot lat="0" lon="0" rev="4500000"/>
              </a:lightRig>
            </a:scene3d>
            <a:sp3d prstMaterial="matte">
              <a:contourClr>
                <a:schemeClr val="accent1">
                  <a:alpha val="95000"/>
                </a:schemeClr>
              </a:contourClr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</p:sldLayoutIdLst>
  <p:txStyles>
    <p:titleStyle>
      <a:lvl1pPr algn="ctr" rtl="0" eaLnBrk="1" latinLnBrk="1" hangingPunct="1">
        <a:spcBef>
          <a:spcPct val="0"/>
        </a:spcBef>
        <a:buNone/>
        <a:defRPr kumimoji="0" sz="4400" b="1" kern="1200" spc="50" dirty="0" smtClean="0">
          <a:ln>
            <a:noFill/>
            <a:prstDash val="solid"/>
          </a:ln>
          <a:gradFill flip="none" rotWithShape="1">
            <a:gsLst>
              <a:gs pos="0">
                <a:schemeClr val="tx2"/>
              </a:gs>
              <a:gs pos="26000">
                <a:schemeClr val="tx2"/>
              </a:gs>
              <a:gs pos="41000">
                <a:schemeClr val="tx2">
                  <a:shade val="90000"/>
                </a:schemeClr>
              </a:gs>
              <a:gs pos="67000">
                <a:schemeClr val="tx2">
                  <a:shade val="50000"/>
                </a:schemeClr>
              </a:gs>
              <a:gs pos="95000">
                <a:schemeClr val="tx2"/>
              </a:gs>
            </a:gsLst>
            <a:lin ang="5400000" scaled="1"/>
            <a:tileRect/>
          </a:gradFill>
          <a:effectLst>
            <a:outerShdw blurRad="50800" dist="50800" dir="54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3"/>
        </a:buClr>
        <a:buSzPct val="85000"/>
        <a:buFont typeface="Wingdings"/>
        <a:buChar char="u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4"/>
        </a:buClr>
        <a:buSzPct val="80000"/>
        <a:buFont typeface="Wingdings"/>
        <a:buChar char="u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5"/>
        </a:buClr>
        <a:buSzPct val="75000"/>
        <a:buFont typeface="Wingdings"/>
        <a:buChar char="u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6"/>
        </a:buClr>
        <a:buSzPct val="70000"/>
        <a:buFont typeface="Wingdings"/>
        <a:buChar char="u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tx2"/>
        </a:buClr>
        <a:buSzPct val="60000"/>
        <a:buFont typeface="Wingdings"/>
        <a:buChar char="u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"/>
        <a:buChar char="u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2"/>
        </a:buClr>
        <a:buSzPct val="55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3"/>
        </a:buClr>
        <a:buSzPct val="50000"/>
        <a:buFont typeface="Wingdings"/>
        <a:buChar char="u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14546" y="4500570"/>
            <a:ext cx="6400800" cy="1752600"/>
          </a:xfrm>
        </p:spPr>
        <p:txBody>
          <a:bodyPr/>
          <a:lstStyle/>
          <a:p>
            <a:r>
              <a:rPr lang="ko-KR" altLang="en-US" dirty="0" smtClean="0">
                <a:solidFill>
                  <a:schemeClr val="tx1"/>
                </a:solidFill>
              </a:rPr>
              <a:t>김민혁 김종훈 </a:t>
            </a:r>
            <a:r>
              <a:rPr lang="ko-KR" altLang="en-US" dirty="0" err="1" smtClean="0">
                <a:solidFill>
                  <a:schemeClr val="tx1"/>
                </a:solidFill>
              </a:rPr>
              <a:t>도해겸</a:t>
            </a:r>
            <a:r>
              <a:rPr lang="ko-KR" altLang="en-US" dirty="0" smtClean="0">
                <a:solidFill>
                  <a:schemeClr val="tx1"/>
                </a:solidFill>
              </a:rPr>
              <a:t>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백기동 이종우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57252" y="1142984"/>
            <a:ext cx="7772400" cy="1957401"/>
          </a:xfrm>
        </p:spPr>
        <p:txBody>
          <a:bodyPr>
            <a:normAutofit/>
          </a:bodyPr>
          <a:lstStyle/>
          <a:p>
            <a:r>
              <a:rPr lang="ko-KR" altLang="en-US" sz="5800" dirty="0" err="1" smtClean="0"/>
              <a:t>꿀벅지</a:t>
            </a:r>
            <a:r>
              <a:rPr lang="ko-KR" altLang="en-US" sz="5800" dirty="0" smtClean="0"/>
              <a:t> 접착제</a:t>
            </a:r>
            <a:endParaRPr lang="ko-KR" altLang="en-US" sz="5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4643470" cy="506430"/>
          </a:xfrm>
        </p:spPr>
        <p:txBody>
          <a:bodyPr>
            <a:noAutofit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5" name="내용 개체 틀 4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7638" y="1832132"/>
            <a:ext cx="4686300" cy="356838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녹각과 다시마를 주머니에 넣고 씻은 다음 냄비에 물을 붓고 끓인다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4257676" cy="577868"/>
          </a:xfrm>
        </p:spPr>
        <p:txBody>
          <a:bodyPr>
            <a:normAutofit fontScale="90000"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5" name="내용 개체 틀 4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7638" y="1914902"/>
            <a:ext cx="4686300" cy="340284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약 </a:t>
            </a:r>
            <a:r>
              <a:rPr lang="en-US" altLang="ko-KR" sz="2500" dirty="0" smtClean="0"/>
              <a:t>3</a:t>
            </a:r>
            <a:r>
              <a:rPr lang="ko-KR" altLang="en-US" sz="2500" dirty="0" smtClean="0"/>
              <a:t>시간 끓이면 물이 전체의 </a:t>
            </a:r>
            <a:r>
              <a:rPr lang="en-US" altLang="ko-KR" sz="2500" dirty="0" smtClean="0"/>
              <a:t>1/3</a:t>
            </a:r>
            <a:r>
              <a:rPr lang="ko-KR" altLang="en-US" sz="2500" dirty="0" smtClean="0"/>
              <a:t>로 줄어든다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4214842" cy="577868"/>
          </a:xfrm>
        </p:spPr>
        <p:txBody>
          <a:bodyPr>
            <a:noAutofit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5" name="내용 개체 틀 4" descr="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62525" y="1697037"/>
            <a:ext cx="2676525" cy="383857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이 물에다 분말 아교를 섞으면서 중탕을  해야 한다</a:t>
            </a:r>
            <a:r>
              <a:rPr lang="en-US" altLang="ko-KR" sz="2500" dirty="0" smtClean="0"/>
              <a:t>. </a:t>
            </a:r>
          </a:p>
          <a:p>
            <a:endParaRPr lang="en-US" altLang="ko-KR" sz="2500" dirty="0" smtClean="0"/>
          </a:p>
          <a:p>
            <a:r>
              <a:rPr lang="ko-KR" altLang="en-US" sz="2500" dirty="0" smtClean="0"/>
              <a:t>이때 굳은 아교를 생각해서 그 틀을 미리 준비해야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4186238" cy="720744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5" name="내용 개체 틀 4" descr="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7638" y="1710191"/>
            <a:ext cx="4686300" cy="3812268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다시 냄비에 물을 붓고 끓이면서 아교분말을 섞은 다음 계속 저어준다</a:t>
            </a:r>
            <a:r>
              <a:rPr lang="en-US" altLang="ko-KR" sz="2500" dirty="0" smtClean="0"/>
              <a:t>.</a:t>
            </a:r>
          </a:p>
          <a:p>
            <a:endParaRPr lang="en-US" altLang="ko-KR" sz="2500" dirty="0" smtClean="0"/>
          </a:p>
          <a:p>
            <a:r>
              <a:rPr lang="ko-KR" altLang="en-US" sz="2500" dirty="0" smtClean="0"/>
              <a:t>분말아교가 더 많이 들어가면 더 끈적해진다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86238" cy="798496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7" name="내용 개체 틀 6" descr="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8613" y="1835150"/>
            <a:ext cx="4324350" cy="3562350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중탕을 하면서 분말아교가 충분히 녹았다 싶으면 틀에다 붓는다</a:t>
            </a:r>
            <a:r>
              <a:rPr lang="en-US" altLang="ko-KR" sz="2500" dirty="0" smtClean="0"/>
              <a:t>.</a:t>
            </a:r>
          </a:p>
          <a:p>
            <a:endParaRPr lang="en-US" altLang="ko-KR" sz="2500" dirty="0" smtClean="0"/>
          </a:p>
          <a:p>
            <a:r>
              <a:rPr lang="ko-KR" altLang="en-US" sz="2500" dirty="0" smtClean="0"/>
              <a:t>부은 다음 굳을 때까지 기다렸다가 다 굳으면 모양을 다듬는다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아교풀의 장</a:t>
            </a:r>
            <a:r>
              <a:rPr lang="en-US" altLang="ko-KR" dirty="0" smtClean="0"/>
              <a:t>.</a:t>
            </a:r>
            <a:r>
              <a:rPr lang="ko-KR" altLang="en-US" dirty="0" smtClean="0"/>
              <a:t>단점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장점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ko-KR" altLang="en-US" sz="3000" dirty="0" smtClean="0"/>
              <a:t>접착력이 우수</a:t>
            </a:r>
            <a:endParaRPr lang="en-US" altLang="ko-KR" sz="3000" dirty="0" smtClean="0"/>
          </a:p>
          <a:p>
            <a:endParaRPr lang="en-US" altLang="ko-KR" dirty="0" smtClean="0"/>
          </a:p>
          <a:p>
            <a:r>
              <a:rPr lang="ko-KR" altLang="en-US" sz="3000" dirty="0" smtClean="0"/>
              <a:t>빨리 굳음 </a:t>
            </a:r>
            <a:endParaRPr lang="en-US" altLang="ko-KR" sz="3000" dirty="0" smtClean="0"/>
          </a:p>
          <a:p>
            <a:endParaRPr lang="en-US" altLang="ko-KR" dirty="0" smtClean="0"/>
          </a:p>
          <a:p>
            <a:r>
              <a:rPr lang="ko-KR" altLang="en-US" sz="3000" dirty="0" smtClean="0"/>
              <a:t>냄새가</a:t>
            </a:r>
            <a:r>
              <a:rPr lang="ko-KR" altLang="en-US" sz="3200" dirty="0" smtClean="0"/>
              <a:t> </a:t>
            </a:r>
            <a:r>
              <a:rPr lang="ko-KR" altLang="en-US" sz="3000" dirty="0" smtClean="0"/>
              <a:t>없다</a:t>
            </a:r>
            <a:r>
              <a:rPr lang="ko-KR" altLang="en-US" sz="3200" dirty="0" smtClean="0"/>
              <a:t> </a:t>
            </a:r>
            <a:endParaRPr lang="en-US" altLang="ko-KR" sz="3200" dirty="0" smtClean="0"/>
          </a:p>
          <a:p>
            <a:endParaRPr lang="ko-KR" altLang="en-US" sz="320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ko-KR" altLang="en-US" dirty="0" smtClean="0"/>
              <a:t>단점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213255" cy="3951288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수분의 증발로 접착이 되므로 습기가 많은 장소에서는 접착력이 떨어짐</a:t>
            </a:r>
            <a:endParaRPr lang="en-US" altLang="ko-KR" sz="3000" dirty="0" smtClean="0"/>
          </a:p>
          <a:p>
            <a:r>
              <a:rPr lang="ko-KR" altLang="en-US" sz="3000" dirty="0" smtClean="0"/>
              <a:t>사용시 가열작업의 불편</a:t>
            </a:r>
            <a:endParaRPr lang="en-US" altLang="ko-KR" sz="3000" dirty="0" smtClean="0"/>
          </a:p>
          <a:p>
            <a:r>
              <a:rPr lang="ko-KR" altLang="en-US" sz="3000" dirty="0" smtClean="0"/>
              <a:t>두께가 두껍게 오름</a:t>
            </a:r>
            <a:endParaRPr lang="ko-KR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민어의 부레를 </a:t>
            </a:r>
            <a:r>
              <a:rPr lang="ko-KR" altLang="en-US" dirty="0" smtClean="0"/>
              <a:t>끓여서 </a:t>
            </a:r>
            <a:r>
              <a:rPr lang="ko-KR" altLang="en-US" dirty="0"/>
              <a:t>만든 </a:t>
            </a:r>
            <a:r>
              <a:rPr lang="ko-KR" altLang="en-US" dirty="0" smtClean="0"/>
              <a:t>접착제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/>
              <a:t>진교</a:t>
            </a:r>
            <a:r>
              <a:rPr lang="en-US" altLang="ko-KR" dirty="0"/>
              <a:t>(</a:t>
            </a:r>
            <a:r>
              <a:rPr lang="ko-KR" altLang="en-US" dirty="0"/>
              <a:t>眞膠</a:t>
            </a:r>
            <a:r>
              <a:rPr lang="en-US" altLang="ko-KR" dirty="0"/>
              <a:t>), </a:t>
            </a:r>
            <a:r>
              <a:rPr lang="ko-KR" altLang="en-US" dirty="0" err="1"/>
              <a:t>어교</a:t>
            </a:r>
            <a:r>
              <a:rPr lang="en-US" altLang="ko-KR" dirty="0"/>
              <a:t>(</a:t>
            </a:r>
            <a:r>
              <a:rPr lang="ko-KR" altLang="en-US" dirty="0" err="1"/>
              <a:t>魚膠</a:t>
            </a:r>
            <a:r>
              <a:rPr lang="en-US" altLang="ko-KR" dirty="0"/>
              <a:t>)</a:t>
            </a:r>
            <a:r>
              <a:rPr lang="ko-KR" altLang="en-US" dirty="0"/>
              <a:t>라고도 </a:t>
            </a:r>
            <a:r>
              <a:rPr lang="ko-KR" altLang="en-US" dirty="0" smtClean="0"/>
              <a:t>함</a:t>
            </a:r>
            <a:endParaRPr lang="en-US" altLang="ko-KR" dirty="0" smtClean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천연접착제</a:t>
            </a:r>
            <a:r>
              <a:rPr lang="en-US" altLang="ko-KR" dirty="0" smtClean="0"/>
              <a:t>(</a:t>
            </a:r>
            <a:r>
              <a:rPr lang="ko-KR" altLang="en-US" dirty="0" smtClean="0"/>
              <a:t>부</a:t>
            </a:r>
            <a:r>
              <a:rPr lang="ko-KR" altLang="en-US" dirty="0"/>
              <a:t>레</a:t>
            </a:r>
            <a:r>
              <a:rPr lang="ko-KR" altLang="en-US" dirty="0" smtClean="0"/>
              <a:t>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단백질과 지방 등 불순물을 제거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저온에서 달이거나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쌀뜨물에 담근 후 응달에서 말려 고체상태로 보관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부레풀 만드는 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ko-KR" altLang="en-US" sz="3500" dirty="0" smtClean="0"/>
              <a:t>사용할 때는 다시 물에 녹여 액체상태로 만든 뒤 사용</a:t>
            </a:r>
            <a:r>
              <a:rPr lang="en-US" altLang="ko-KR" sz="3500" dirty="0" smtClean="0"/>
              <a:t> </a:t>
            </a:r>
          </a:p>
          <a:p>
            <a:endParaRPr lang="en-US" altLang="ko-KR" dirty="0" smtClean="0"/>
          </a:p>
          <a:p>
            <a:r>
              <a:rPr lang="ko-KR" altLang="en-US" sz="3500" dirty="0" smtClean="0"/>
              <a:t>그 이유는</a:t>
            </a:r>
            <a:r>
              <a:rPr lang="en-US" altLang="ko-KR" sz="3500" dirty="0" smtClean="0"/>
              <a:t> </a:t>
            </a:r>
            <a:r>
              <a:rPr lang="ko-KR" altLang="en-US" sz="3500" dirty="0" smtClean="0"/>
              <a:t>불순물이 들어가거나 고온에서 갑자기 끓이면 접착력이 현저히 떨어지기 때문</a:t>
            </a:r>
            <a:endParaRPr lang="en-US" altLang="ko-KR" sz="3500" dirty="0" smtClean="0"/>
          </a:p>
          <a:p>
            <a:endParaRPr lang="en-US" altLang="ko-KR" sz="3500" dirty="0" smtClean="0"/>
          </a:p>
          <a:p>
            <a:r>
              <a:rPr lang="ko-KR" altLang="en-US" sz="3500" dirty="0" smtClean="0"/>
              <a:t>녹일 때는 불길이 직접 닿지 않도록 중탕한 다음 청포</a:t>
            </a:r>
            <a:r>
              <a:rPr lang="en-US" altLang="ko-KR" sz="3500" dirty="0" smtClean="0"/>
              <a:t>(</a:t>
            </a:r>
            <a:r>
              <a:rPr lang="ko-KR" altLang="en-US" sz="3500" dirty="0" smtClean="0"/>
              <a:t>淸布</a:t>
            </a:r>
            <a:r>
              <a:rPr lang="en-US" altLang="ko-KR" sz="3500" dirty="0" smtClean="0"/>
              <a:t>)</a:t>
            </a:r>
            <a:r>
              <a:rPr lang="ko-KR" altLang="en-US" sz="3500" dirty="0" smtClean="0"/>
              <a:t>로 걸러 사용하는 것이 좋다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3543296" cy="649306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 만드는 법</a:t>
            </a:r>
            <a:endParaRPr lang="ko-KR" altLang="en-US" sz="3000" dirty="0"/>
          </a:p>
        </p:txBody>
      </p:sp>
      <p:pic>
        <p:nvPicPr>
          <p:cNvPr id="5" name="Picture 2" descr="http://cafefiles.naver.net/20091020_30/slowsuh1_1256030523154Esblr_jpg/dscn3222_slowsuh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357298"/>
            <a:ext cx="5111750" cy="4352838"/>
          </a:xfrm>
          <a:prstGeom prst="rect">
            <a:avLst/>
          </a:prstGeom>
          <a:noFill/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28596" y="1089026"/>
            <a:ext cx="3429022" cy="5054617"/>
          </a:xfrm>
        </p:spPr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민어부레 </a:t>
            </a:r>
            <a:r>
              <a:rPr lang="en-US" altLang="ko-KR" sz="2500" dirty="0" smtClean="0"/>
              <a:t>(</a:t>
            </a:r>
            <a:r>
              <a:rPr lang="ko-KR" altLang="en-US" sz="2500" dirty="0" err="1" smtClean="0"/>
              <a:t>말린상태</a:t>
            </a:r>
            <a:r>
              <a:rPr lang="en-US" altLang="ko-KR" sz="2500" dirty="0" smtClean="0"/>
              <a:t>)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서론</a:t>
            </a:r>
            <a:endParaRPr lang="en-US" altLang="ko-KR" dirty="0" smtClean="0"/>
          </a:p>
          <a:p>
            <a:r>
              <a:rPr lang="ko-KR" altLang="en-US" dirty="0" smtClean="0"/>
              <a:t>천연 접착제 </a:t>
            </a:r>
            <a:r>
              <a:rPr lang="en-US" altLang="ko-KR" dirty="0" smtClean="0"/>
              <a:t>; </a:t>
            </a:r>
            <a:r>
              <a:rPr lang="ko-KR" altLang="en-US" dirty="0" smtClean="0"/>
              <a:t>아교풀</a:t>
            </a:r>
            <a:endParaRPr lang="en-US" altLang="ko-KR" dirty="0" smtClean="0"/>
          </a:p>
          <a:p>
            <a:r>
              <a:rPr lang="ko-KR" altLang="en-US" dirty="0" smtClean="0"/>
              <a:t>천연 접착제 </a:t>
            </a:r>
            <a:r>
              <a:rPr lang="en-US" altLang="ko-KR" dirty="0" smtClean="0"/>
              <a:t>; </a:t>
            </a:r>
            <a:r>
              <a:rPr lang="ko-KR" altLang="en-US" dirty="0" smtClean="0"/>
              <a:t>부레풀</a:t>
            </a:r>
            <a:endParaRPr lang="en-US" altLang="ko-KR" dirty="0" smtClean="0"/>
          </a:p>
          <a:p>
            <a:r>
              <a:rPr lang="ko-KR" altLang="en-US" dirty="0" smtClean="0"/>
              <a:t>천연 접착제 </a:t>
            </a:r>
            <a:r>
              <a:rPr lang="en-US" altLang="ko-KR" dirty="0" smtClean="0"/>
              <a:t>; </a:t>
            </a:r>
            <a:r>
              <a:rPr lang="ko-KR" altLang="en-US" dirty="0" smtClean="0"/>
              <a:t>녹말풀</a:t>
            </a:r>
            <a:endParaRPr lang="en-US" altLang="ko-KR" dirty="0" smtClean="0"/>
          </a:p>
          <a:p>
            <a:r>
              <a:rPr lang="ko-KR" altLang="en-US" dirty="0" smtClean="0"/>
              <a:t>천연 접착제 </a:t>
            </a:r>
            <a:r>
              <a:rPr lang="en-US" altLang="ko-KR" dirty="0" smtClean="0"/>
              <a:t>; </a:t>
            </a:r>
            <a:r>
              <a:rPr lang="ko-KR" altLang="en-US" dirty="0" smtClean="0"/>
              <a:t>송진</a:t>
            </a:r>
            <a:endParaRPr lang="en-US" altLang="ko-KR" dirty="0" smtClean="0"/>
          </a:p>
          <a:p>
            <a:r>
              <a:rPr lang="ko-KR" altLang="en-US" dirty="0" smtClean="0"/>
              <a:t>천연 접착제 </a:t>
            </a:r>
            <a:r>
              <a:rPr lang="en-US" altLang="ko-KR" dirty="0" smtClean="0"/>
              <a:t>; </a:t>
            </a:r>
            <a:r>
              <a:rPr lang="ko-KR" altLang="en-US" dirty="0" smtClean="0"/>
              <a:t>무기계</a:t>
            </a:r>
            <a:endParaRPr lang="en-US" altLang="ko-KR" dirty="0" smtClean="0"/>
          </a:p>
          <a:p>
            <a:r>
              <a:rPr lang="ko-KR" altLang="en-US" dirty="0" smtClean="0"/>
              <a:t>이후 전망</a:t>
            </a:r>
            <a:endParaRPr lang="en-US" altLang="ko-KR" dirty="0" smtClean="0"/>
          </a:p>
          <a:p>
            <a:r>
              <a:rPr lang="ko-KR" altLang="en-US" dirty="0" smtClean="0"/>
              <a:t>참고 문헌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차례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3328982" cy="720744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</a:t>
            </a:r>
            <a:r>
              <a:rPr lang="ko-KR" altLang="en-US" dirty="0" smtClean="0"/>
              <a:t> </a:t>
            </a:r>
            <a:r>
              <a:rPr lang="ko-KR" altLang="en-US" sz="3000" dirty="0" smtClean="0"/>
              <a:t>만드는</a:t>
            </a:r>
            <a:r>
              <a:rPr lang="ko-KR" altLang="en-US" dirty="0" smtClean="0"/>
              <a:t> </a:t>
            </a:r>
            <a:r>
              <a:rPr lang="ko-KR" altLang="en-US" sz="3000" dirty="0" smtClean="0"/>
              <a:t>법</a:t>
            </a:r>
            <a:endParaRPr lang="ko-KR" altLang="en-US" sz="3000" dirty="0"/>
          </a:p>
        </p:txBody>
      </p:sp>
      <p:pic>
        <p:nvPicPr>
          <p:cNvPr id="7" name="내용 개체 틀 6" descr="제목 없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71988" y="2044700"/>
            <a:ext cx="3657600" cy="3143250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ko-KR" altLang="en-US" sz="2500" dirty="0" smtClean="0"/>
              <a:t> </a:t>
            </a:r>
            <a:endParaRPr lang="en-US" altLang="ko-KR" sz="2500" dirty="0" smtClean="0"/>
          </a:p>
          <a:p>
            <a:r>
              <a:rPr lang="ko-KR" altLang="en-US" sz="2500" dirty="0" smtClean="0"/>
              <a:t>민어 </a:t>
            </a:r>
            <a:r>
              <a:rPr lang="ko-KR" altLang="en-US" sz="2500" dirty="0"/>
              <a:t>부레를 솥에 넣고 끓이고 있다</a:t>
            </a:r>
            <a:r>
              <a:rPr lang="en-US" altLang="ko-KR" sz="2500" dirty="0"/>
              <a:t>.</a:t>
            </a:r>
          </a:p>
          <a:p>
            <a:r>
              <a:rPr lang="en-US" altLang="ko-KR" sz="2500" dirty="0" smtClean="0"/>
              <a:t> </a:t>
            </a:r>
          </a:p>
          <a:p>
            <a:r>
              <a:rPr lang="ko-KR" altLang="en-US" sz="2500" dirty="0" err="1" smtClean="0"/>
              <a:t>몇시간을</a:t>
            </a:r>
            <a:r>
              <a:rPr lang="ko-KR" altLang="en-US" sz="2500" dirty="0" smtClean="0"/>
              <a:t> </a:t>
            </a:r>
            <a:r>
              <a:rPr lang="ko-KR" altLang="en-US" sz="2500" dirty="0"/>
              <a:t>커다란 나무주걱으로 휘저으면서 </a:t>
            </a:r>
            <a:r>
              <a:rPr lang="ko-KR" altLang="en-US" sz="2500" dirty="0" smtClean="0"/>
              <a:t>끓임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3471858" cy="792182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 만드는 법</a:t>
            </a:r>
            <a:endParaRPr lang="ko-KR" altLang="en-US" sz="3000" dirty="0"/>
          </a:p>
        </p:txBody>
      </p:sp>
      <p:pic>
        <p:nvPicPr>
          <p:cNvPr id="5" name="내용 개체 틀 4" descr="제목 없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76813" y="1658937"/>
            <a:ext cx="2647950" cy="391477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en-US" altLang="ko-KR" sz="2500" dirty="0" smtClean="0"/>
              <a:t>70</a:t>
            </a:r>
            <a:r>
              <a:rPr lang="en-US" altLang="ko-KR" sz="2500" dirty="0"/>
              <a:t>% </a:t>
            </a:r>
            <a:r>
              <a:rPr lang="ko-KR" altLang="en-US" sz="2500" dirty="0"/>
              <a:t>정도의 량이 될 때까지 끓이다가 민어 부레를 체로 </a:t>
            </a:r>
            <a:r>
              <a:rPr lang="ko-KR" altLang="en-US" sz="2500" dirty="0" err="1"/>
              <a:t>건저낸다</a:t>
            </a:r>
            <a:r>
              <a:rPr lang="en-US" altLang="ko-KR" sz="2500" dirty="0" smtClean="0"/>
              <a:t>.</a:t>
            </a:r>
            <a:endParaRPr lang="en-US" altLang="ko-KR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328982" cy="649306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 만드는 법</a:t>
            </a:r>
            <a:endParaRPr lang="ko-KR" altLang="en-US" sz="3000" dirty="0"/>
          </a:p>
        </p:txBody>
      </p:sp>
      <p:pic>
        <p:nvPicPr>
          <p:cNvPr id="5" name="내용 개체 틀 4" descr="dscn3231_slowsuh1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14888" y="2268537"/>
            <a:ext cx="2971800" cy="269557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건져낸 민어부레</a:t>
            </a:r>
            <a:r>
              <a:rPr lang="en-US" altLang="ko-KR" sz="2500" dirty="0" smtClean="0"/>
              <a:t>.</a:t>
            </a:r>
            <a:endParaRPr lang="en-US" altLang="ko-KR" sz="2500" dirty="0"/>
          </a:p>
          <a:p>
            <a:r>
              <a:rPr lang="en-US" altLang="ko-KR" sz="2500" dirty="0"/>
              <a:t> </a:t>
            </a:r>
            <a:endParaRPr lang="en-US" altLang="ko-KR" sz="2500" dirty="0" smtClean="0"/>
          </a:p>
          <a:p>
            <a:r>
              <a:rPr lang="ko-KR" altLang="en-US" sz="2500" dirty="0" smtClean="0"/>
              <a:t>이것은 </a:t>
            </a:r>
            <a:r>
              <a:rPr lang="ko-KR" altLang="en-US" sz="2500" dirty="0" err="1"/>
              <a:t>한번더</a:t>
            </a:r>
            <a:r>
              <a:rPr lang="ko-KR" altLang="en-US" sz="2500" dirty="0"/>
              <a:t> 끓여서 풀을 걸러 </a:t>
            </a:r>
            <a:r>
              <a:rPr lang="ko-KR" altLang="en-US" sz="2500" dirty="0" smtClean="0"/>
              <a:t>낸다</a:t>
            </a:r>
            <a:r>
              <a:rPr lang="en-US" altLang="ko-KR" sz="2500" dirty="0" smtClean="0"/>
              <a:t>.</a:t>
            </a:r>
            <a:endParaRPr lang="ko-KR" altLang="en-US" sz="2500" dirty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3543296" cy="720744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 만드는 법</a:t>
            </a:r>
            <a:endParaRPr lang="ko-KR" altLang="en-US" sz="3000" dirty="0"/>
          </a:p>
        </p:txBody>
      </p:sp>
      <p:pic>
        <p:nvPicPr>
          <p:cNvPr id="5" name="내용 개체 틀 4" descr="제목 없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7638" y="1864317"/>
            <a:ext cx="4686300" cy="3504016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민어부레를 </a:t>
            </a:r>
            <a:r>
              <a:rPr lang="ko-KR" altLang="en-US" sz="2500" dirty="0"/>
              <a:t>건져내고 남은 부레풀을 </a:t>
            </a:r>
            <a:r>
              <a:rPr lang="ko-KR" altLang="en-US" sz="2500" dirty="0" err="1"/>
              <a:t>베보자기에</a:t>
            </a:r>
            <a:r>
              <a:rPr lang="ko-KR" altLang="en-US" sz="2500" dirty="0"/>
              <a:t> 거르고 있다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3829048" cy="720744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부레풀 만드는 법</a:t>
            </a:r>
            <a:endParaRPr lang="ko-KR" altLang="en-US" sz="3000" dirty="0"/>
          </a:p>
        </p:txBody>
      </p:sp>
      <p:pic>
        <p:nvPicPr>
          <p:cNvPr id="5" name="내용 개체 틀 4" descr="제목 없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5" y="2182812"/>
            <a:ext cx="3743325" cy="2867025"/>
          </a:xfrm>
        </p:spPr>
      </p:pic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altLang="ko-KR" sz="2500" dirty="0" smtClean="0"/>
          </a:p>
          <a:p>
            <a:r>
              <a:rPr lang="ko-KR" altLang="en-US" sz="2500" dirty="0" smtClean="0"/>
              <a:t>걸러낸 </a:t>
            </a:r>
            <a:r>
              <a:rPr lang="ko-KR" altLang="en-US" sz="2500" dirty="0"/>
              <a:t>부레풀</a:t>
            </a:r>
            <a:r>
              <a:rPr lang="en-US" altLang="ko-KR" sz="2500" dirty="0" smtClean="0"/>
              <a:t>,</a:t>
            </a:r>
          </a:p>
          <a:p>
            <a:r>
              <a:rPr lang="ko-KR" altLang="en-US" sz="2500" dirty="0" err="1" smtClean="0"/>
              <a:t>어교다</a:t>
            </a:r>
            <a:r>
              <a:rPr lang="en-US" altLang="ko-KR" sz="2500" dirty="0"/>
              <a:t>.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부레풀의 장</a:t>
            </a:r>
            <a:r>
              <a:rPr lang="en-US" altLang="ko-KR" dirty="0"/>
              <a:t>.</a:t>
            </a:r>
            <a:r>
              <a:rPr lang="ko-KR" altLang="en-US" dirty="0" smtClean="0"/>
              <a:t>단점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장점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ko-KR" altLang="en-US" sz="2800" dirty="0" smtClean="0"/>
              <a:t>투명성이 있어 단청안료와 혼합사용 가능</a:t>
            </a:r>
            <a:endParaRPr lang="en-US" altLang="ko-KR" sz="2800" dirty="0" smtClean="0"/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수용성 이어서 </a:t>
            </a:r>
            <a:r>
              <a:rPr lang="ko-KR" altLang="en-US" sz="2800" dirty="0" err="1" smtClean="0"/>
              <a:t>접착시</a:t>
            </a:r>
            <a:r>
              <a:rPr lang="ko-KR" altLang="en-US" sz="2800" dirty="0" smtClean="0"/>
              <a:t> 잘못된 부분을 따뜻한 물로 씻어내어 조정 하여 사용가능</a:t>
            </a:r>
            <a:endParaRPr lang="ko-KR" altLang="en-US" sz="2800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ko-KR" altLang="en-US" dirty="0" smtClean="0"/>
              <a:t>단점</a:t>
            </a:r>
            <a:endParaRPr lang="ko-KR" altLang="en-US" dirty="0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ko-KR" altLang="en-US" sz="3000" dirty="0" smtClean="0"/>
              <a:t>수용성이기 때문에 습도에 약함</a:t>
            </a:r>
            <a:endParaRPr lang="ko-KR" alt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천연접착제</a:t>
            </a:r>
            <a:r>
              <a:rPr lang="en-US" altLang="ko-KR" dirty="0" smtClean="0"/>
              <a:t>(</a:t>
            </a:r>
            <a:r>
              <a:rPr lang="ko-KR" altLang="en-US" dirty="0" smtClean="0"/>
              <a:t>녹말풀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전분이라고도 하며 녹말을 물에 풀어 끓여 </a:t>
            </a:r>
            <a:r>
              <a:rPr lang="ko-KR" altLang="en-US" dirty="0" err="1" smtClean="0"/>
              <a:t>만든것</a:t>
            </a:r>
            <a:endParaRPr lang="en-US" altLang="ko-KR" dirty="0" smtClean="0"/>
          </a:p>
          <a:p>
            <a:r>
              <a:rPr lang="ko-KR" altLang="en-US" dirty="0" smtClean="0"/>
              <a:t>녹말에 물을 부어 끓이면 녹말 알갱이가 풀처럼 되는 호화현상이 일어나고 </a:t>
            </a:r>
            <a:r>
              <a:rPr lang="ko-KR" altLang="en-US" dirty="0" err="1" smtClean="0"/>
              <a:t>호회된</a:t>
            </a:r>
            <a:r>
              <a:rPr lang="ko-KR" altLang="en-US" dirty="0" smtClean="0"/>
              <a:t> 녹말은 반투명하고 끈적끈적하게 된 이것을 접착제로 사용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녹말풀 만들기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재료 </a:t>
            </a:r>
            <a:r>
              <a:rPr lang="en-US" altLang="ko-KR" dirty="0" smtClean="0"/>
              <a:t>: </a:t>
            </a:r>
            <a:r>
              <a:rPr lang="ko-KR" altLang="en-US" dirty="0" smtClean="0"/>
              <a:t>감자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비커 </a:t>
            </a:r>
            <a:r>
              <a:rPr lang="en-US" altLang="ko-KR" dirty="0" smtClean="0"/>
              <a:t>500ml, </a:t>
            </a:r>
            <a:r>
              <a:rPr lang="ko-KR" altLang="en-US" dirty="0" smtClean="0"/>
              <a:t>수건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약수저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알코올램프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삼발이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증발접시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요오드 용액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석면 철망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유리막대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강판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102901400" descr="EMB0000017874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5929354" cy="58818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86578" y="2214554"/>
            <a:ext cx="19288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감자를 잘 씻어 강판에 곱게 간다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86578" y="1142984"/>
            <a:ext cx="19288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곱게 간 감자를 거즈 수건에 넣고 짠다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/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/>
              <a:t>즙은 미끈미끈하며 입자는 서서히 가라 앉는다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1505" name="_x102878120" descr="EMB0000017874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4357719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2009-09-25_10%3B28%3B33_kkaty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2428868"/>
            <a:ext cx="4186249" cy="3178000"/>
          </a:xfrm>
          <a:prstGeom prst="rect">
            <a:avLst/>
          </a:prstGeom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꿀벅지란</a:t>
            </a:r>
            <a:r>
              <a:rPr lang="ko-KR" altLang="en-US" dirty="0" smtClean="0"/>
              <a:t> 핥으면 꿀맛이 날 것 같은 허벅지라는 은어에서 유래하였으나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현재는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미끈하고 섹시한 허벅지와 다리 부위를 말하는 고유명사로 쓰인다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서론 </a:t>
            </a:r>
            <a:r>
              <a:rPr lang="en-US" altLang="ko-KR" dirty="0" smtClean="0"/>
              <a:t>– </a:t>
            </a:r>
            <a:r>
              <a:rPr lang="ko-KR" altLang="en-US" sz="3900" dirty="0" err="1" smtClean="0"/>
              <a:t>꿀벅지</a:t>
            </a:r>
            <a:r>
              <a:rPr lang="ko-KR" altLang="en-US" sz="3900" dirty="0" smtClean="0"/>
              <a:t> 접착제</a:t>
            </a:r>
            <a:endParaRPr lang="ko-KR" altLang="en-US" sz="3900" dirty="0"/>
          </a:p>
        </p:txBody>
      </p:sp>
      <p:pic>
        <p:nvPicPr>
          <p:cNvPr id="5" name="그림 4" descr="Rn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2928934"/>
            <a:ext cx="1583060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786446" y="857232"/>
            <a:ext cx="30718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30~40</a:t>
            </a:r>
            <a:r>
              <a:rPr lang="ko-KR" altLang="en-US" sz="2800" dirty="0" smtClean="0"/>
              <a:t>분간 놓아둔다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/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/>
              <a:t>녹말은 작은 입자로 되어 있고 비중이 크므로 물에 용해되지 않고 가라 앉는다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81" name="_x102878280" descr="EMB0000017874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5"/>
            <a:ext cx="5000660" cy="5577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86578" y="785794"/>
            <a:ext cx="19288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앙금을 유리판에 조금 놓고 요오드 용액을 떨어뜨린다</a:t>
            </a:r>
            <a:r>
              <a:rPr lang="en-US" altLang="ko-KR" sz="2800" dirty="0" smtClean="0"/>
              <a:t>.</a:t>
            </a:r>
          </a:p>
          <a:p>
            <a:endParaRPr lang="en-US" altLang="ko-KR" sz="2800" dirty="0"/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/>
              <a:t>청색 </a:t>
            </a:r>
            <a:r>
              <a:rPr lang="ko-KR" altLang="en-US" sz="2800" dirty="0" smtClean="0"/>
              <a:t>또는 적갈색으로 변함</a:t>
            </a:r>
            <a:endParaRPr lang="ko-KR" altLang="en-US" sz="2800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9457" name="_x102901480" descr="EMB0000017874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6032247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786578" y="357166"/>
            <a:ext cx="19288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윗물은 버리고 밑에 가라앉은 앙금을 종이위로 옮김</a:t>
            </a:r>
            <a:endParaRPr lang="en-US" altLang="ko-KR" sz="2800" dirty="0" smtClean="0"/>
          </a:p>
          <a:p>
            <a:endParaRPr lang="en-US" altLang="ko-KR" sz="2800" dirty="0"/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/>
              <a:t>수분이 증발되면 백색 분말의 녹말이 된다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_x102878200" descr="EMB0000017874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301609"/>
            <a:ext cx="6000793" cy="5842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07154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000760" y="285728"/>
            <a:ext cx="292895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앙금을 증발접시에 놓고 물을 조금 부은 다음 유리 막대로 잘 저으며 서서히 가열하면 녹말풀이 됨</a:t>
            </a:r>
            <a:endParaRPr lang="en-US" altLang="ko-KR" sz="2800" dirty="0" smtClean="0"/>
          </a:p>
          <a:p>
            <a:endParaRPr lang="en-US" altLang="ko-KR" sz="2800" dirty="0"/>
          </a:p>
          <a:p>
            <a:pPr>
              <a:buFont typeface="Arial" pitchFamily="34" charset="0"/>
              <a:buChar char="•"/>
            </a:pPr>
            <a:r>
              <a:rPr lang="ko-KR" altLang="en-US" sz="2800" dirty="0" smtClean="0"/>
              <a:t>녹말입자가 터져 풀이된다</a:t>
            </a:r>
            <a:r>
              <a:rPr lang="en-US" altLang="ko-KR" sz="2800" dirty="0" smtClean="0"/>
              <a:t>. </a:t>
            </a:r>
            <a:r>
              <a:rPr lang="ko-KR" altLang="en-US" sz="2800" dirty="0" smtClean="0"/>
              <a:t>물의 양을 잘 </a:t>
            </a:r>
            <a:r>
              <a:rPr lang="ko-KR" altLang="en-US" sz="2800" dirty="0" err="1" smtClean="0"/>
              <a:t>조절하여야함</a:t>
            </a:r>
            <a:endParaRPr lang="ko-KR" altLang="en-US" sz="2800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7409" name="_x102901480" descr="EMB0000017874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285728"/>
            <a:ext cx="5643603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 접착제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ko-KR" altLang="ko-KR" sz="28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ko-KR" altLang="en-US" sz="2800"/>
              <a:t>송진은 </a:t>
            </a:r>
            <a:r>
              <a:rPr lang="en-US" altLang="ko-KR" sz="2800"/>
              <a:t>colophony, colophonium </a:t>
            </a:r>
            <a:r>
              <a:rPr lang="ko-KR" altLang="en-US" sz="2800"/>
              <a:t>이라고함</a:t>
            </a:r>
            <a:r>
              <a:rPr lang="en-US" altLang="ko-KR" sz="2800"/>
              <a:t>.</a:t>
            </a:r>
          </a:p>
          <a:p>
            <a:r>
              <a:rPr lang="ko-KR" altLang="en-US" sz="2800"/>
              <a:t>따뜻하면 끈적거리고 소나무 냄새가난다</a:t>
            </a:r>
            <a:r>
              <a:rPr lang="en-US" altLang="ko-KR" sz="2800"/>
              <a:t>.</a:t>
            </a:r>
          </a:p>
          <a:p>
            <a:r>
              <a:rPr lang="ko-KR" altLang="en-US" sz="2800"/>
              <a:t>나무토막에서 용매 추출로 얻을수 있다</a:t>
            </a:r>
            <a:r>
              <a:rPr lang="en-US" altLang="ko-KR" sz="2800"/>
              <a:t>.</a:t>
            </a:r>
          </a:p>
          <a:p>
            <a:pPr>
              <a:buFontTx/>
              <a:buNone/>
            </a:pPr>
            <a:endParaRPr lang="en-US" altLang="ko-KR" sz="2800"/>
          </a:p>
        </p:txBody>
      </p:sp>
      <p:pic>
        <p:nvPicPr>
          <p:cNvPr id="5126" name="Picture 6" descr="UNI00000f0c81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3905250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</a:t>
            </a: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39871" t="26096" r="40919" b="26166"/>
          <a:stretch>
            <a:fillRect/>
          </a:stretch>
        </p:blipFill>
        <p:spPr>
          <a:xfrm>
            <a:off x="684213" y="1196975"/>
            <a:ext cx="3455987" cy="4751388"/>
          </a:xfrm>
        </p:spPr>
      </p:pic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2708275"/>
            <a:ext cx="4038600" cy="4525963"/>
          </a:xfrm>
        </p:spPr>
        <p:txBody>
          <a:bodyPr/>
          <a:lstStyle/>
          <a:p>
            <a:r>
              <a:rPr lang="ko-KR" altLang="en-US" sz="2800"/>
              <a:t>우리나라에서는 소나무</a:t>
            </a:r>
            <a:r>
              <a:rPr lang="en-US" altLang="ko-KR" sz="2800"/>
              <a:t>, </a:t>
            </a:r>
            <a:r>
              <a:rPr lang="ko-KR" altLang="en-US" sz="2800"/>
              <a:t>금강소나무</a:t>
            </a:r>
            <a:r>
              <a:rPr lang="en-US" altLang="ko-KR" sz="2800"/>
              <a:t>, </a:t>
            </a:r>
            <a:r>
              <a:rPr lang="ko-KR" altLang="en-US" sz="2800"/>
              <a:t>처진소나무</a:t>
            </a:r>
            <a:r>
              <a:rPr lang="en-US" altLang="ko-KR" sz="2800"/>
              <a:t>, </a:t>
            </a:r>
            <a:r>
              <a:rPr lang="ko-KR" altLang="en-US" sz="2800"/>
              <a:t>반송</a:t>
            </a:r>
            <a:r>
              <a:rPr lang="en-US" altLang="ko-KR" sz="2800"/>
              <a:t>, </a:t>
            </a:r>
            <a:r>
              <a:rPr lang="ko-KR" altLang="en-US" sz="2800"/>
              <a:t>곰솔 등에서 송진을 얻는다</a:t>
            </a:r>
            <a:r>
              <a:rPr lang="en-US" altLang="ko-KR" sz="2800"/>
              <a:t>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84213" y="6237288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/>
              <a:t>           </a:t>
            </a:r>
            <a:r>
              <a:rPr lang="ko-KR" altLang="en-US"/>
              <a:t>금강 소나무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 접착제 만드는 법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ko-KR" altLang="ko-KR" sz="280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708275"/>
            <a:ext cx="4038600" cy="4525963"/>
          </a:xfrm>
        </p:spPr>
        <p:txBody>
          <a:bodyPr/>
          <a:lstStyle/>
          <a:p>
            <a:r>
              <a:rPr lang="ko-KR" altLang="en-US" sz="2800"/>
              <a:t>송진은 따뜻할때는 끈적끈적하나 추울때는 굳는데 그때는 불에 천천히 녹인다</a:t>
            </a:r>
            <a:r>
              <a:rPr lang="en-US" altLang="ko-KR" sz="2800"/>
              <a:t>.</a:t>
            </a:r>
          </a:p>
        </p:txBody>
      </p:sp>
      <p:pic>
        <p:nvPicPr>
          <p:cNvPr id="8200" name="Picture 8" descr="UNI00000f0c81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4105275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 접착제 만드는 법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ko-KR" altLang="ko-KR" sz="2400"/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ko-KR" altLang="ko-KR" sz="2400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3438" y="2708275"/>
            <a:ext cx="4038600" cy="4525963"/>
          </a:xfrm>
        </p:spPr>
        <p:txBody>
          <a:bodyPr/>
          <a:lstStyle/>
          <a:p>
            <a:r>
              <a:rPr lang="ko-KR" altLang="en-US" sz="2800"/>
              <a:t>끈적끈적한 상태에 있는 송진을 숯가루를 첨가 하여 잘섞으면 송진 접착제가 완성된다</a:t>
            </a:r>
            <a:r>
              <a:rPr lang="en-US" altLang="ko-KR" sz="2800"/>
              <a:t>.</a:t>
            </a:r>
          </a:p>
        </p:txBody>
      </p:sp>
      <p:pic>
        <p:nvPicPr>
          <p:cNvPr id="13320" name="Picture 8" descr="UNI00000f0c818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4032250" cy="2232025"/>
          </a:xfrm>
          <a:prstGeom prst="rect">
            <a:avLst/>
          </a:prstGeom>
          <a:noFill/>
        </p:spPr>
      </p:pic>
      <p:pic>
        <p:nvPicPr>
          <p:cNvPr id="13322" name="Picture 10" descr="UNI00000f0c818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933825"/>
            <a:ext cx="4032250" cy="2247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 접착제 만드는 법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ko-KR" altLang="ko-KR" sz="2800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ko-KR" altLang="en-US" sz="2800"/>
              <a:t>송진과 숯가루로 만들어진 접착제는 찬물에담겨서 식혔다 다시 묻히고 다시 식히고 여러겹 바른다</a:t>
            </a:r>
            <a:r>
              <a:rPr lang="en-US" altLang="ko-KR" sz="2800"/>
              <a:t>.</a:t>
            </a:r>
          </a:p>
          <a:p>
            <a:endParaRPr lang="en-US" altLang="ko-KR" sz="2800"/>
          </a:p>
          <a:p>
            <a:r>
              <a:rPr lang="ko-KR" altLang="en-US" sz="2800"/>
              <a:t>굳은 접착제는 열을 가하여 녹인다음 원하는곳에 바른다</a:t>
            </a:r>
            <a:r>
              <a:rPr lang="en-US" altLang="ko-KR" sz="2800"/>
              <a:t>.</a:t>
            </a:r>
          </a:p>
        </p:txBody>
      </p:sp>
      <p:pic>
        <p:nvPicPr>
          <p:cNvPr id="15368" name="Picture 8" descr="UNI00000f0c8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4032250" cy="453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ko-KR" altLang="en-US"/>
              <a:t>송진 접착제 사용 예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ko-KR" altLang="ko-KR"/>
          </a:p>
        </p:txBody>
      </p:sp>
      <p:pic>
        <p:nvPicPr>
          <p:cNvPr id="17415" name="Picture 7" descr="%EB%B0%94%EC%9D%B4%EC%98%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96975"/>
            <a:ext cx="4248150" cy="4557713"/>
          </a:xfrm>
          <a:prstGeom prst="rect">
            <a:avLst/>
          </a:prstGeom>
          <a:noFill/>
        </p:spPr>
      </p:pic>
      <p:pic>
        <p:nvPicPr>
          <p:cNvPr id="17417" name="Picture 9" descr="UNI00000f0c81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81075"/>
            <a:ext cx="4105275" cy="5111750"/>
          </a:xfrm>
          <a:prstGeom prst="rect">
            <a:avLst/>
          </a:prstGeom>
          <a:noFill/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468313" y="6237288"/>
            <a:ext cx="828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/>
              <a:t>       </a:t>
            </a:r>
            <a:r>
              <a:rPr lang="ko-KR" altLang="en-US"/>
              <a:t>바이올린 접착부분 사용                           무용수 신발에 사용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시선이 떨어지지 않게 하는 </a:t>
            </a:r>
            <a:r>
              <a:rPr lang="ko-KR" altLang="en-US" dirty="0" err="1" smtClean="0"/>
              <a:t>꿀벅지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처럼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피착제가</a:t>
            </a:r>
            <a:r>
              <a:rPr lang="ko-KR" altLang="en-US" dirty="0" smtClean="0"/>
              <a:t> 떨어지지 않게 하는 접착제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뭇 남성의 정신을 맑게 하는 </a:t>
            </a:r>
            <a:r>
              <a:rPr lang="ko-KR" altLang="en-US" dirty="0" err="1" smtClean="0"/>
              <a:t>꿀벅지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처럼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r>
              <a:rPr lang="ko-KR" altLang="en-US" dirty="0" smtClean="0"/>
              <a:t>자연을 최대한 그대로 이용 하는 접착제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천연계</a:t>
            </a:r>
            <a:r>
              <a:rPr lang="ko-KR" altLang="en-US" dirty="0" smtClean="0"/>
              <a:t> 접착제를 </a:t>
            </a:r>
            <a:r>
              <a:rPr lang="ko-KR" altLang="en-US" dirty="0" smtClean="0"/>
              <a:t>살펴본다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내용 개체 틀 3" descr="%B9%CC%B1%B9%B1%BA%C0%C7_%BD%C3%BC%B1_leigw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285728"/>
            <a:ext cx="2672300" cy="1675295"/>
          </a:xfrm>
          <a:prstGeom prst="rect">
            <a:avLst/>
          </a:prstGeom>
        </p:spPr>
      </p:pic>
      <p:pic>
        <p:nvPicPr>
          <p:cNvPr id="12" name="그림 11" descr="%C2%AF%B1%B8_esm2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214686"/>
            <a:ext cx="2214578" cy="2985948"/>
          </a:xfrm>
          <a:prstGeom prst="rect">
            <a:avLst/>
          </a:prstGeom>
        </p:spPr>
      </p:pic>
      <p:pic>
        <p:nvPicPr>
          <p:cNvPr id="13" name="그림 12" descr="멍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357166"/>
            <a:ext cx="4781550" cy="3467100"/>
          </a:xfrm>
          <a:prstGeom prst="rect">
            <a:avLst/>
          </a:prstGeom>
        </p:spPr>
      </p:pic>
      <p:pic>
        <p:nvPicPr>
          <p:cNvPr id="14" name="그림 13" descr="멍_000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3643314"/>
            <a:ext cx="3929090" cy="2589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송진 접착제 장</a:t>
            </a:r>
            <a:r>
              <a:rPr lang="en-US" altLang="ko-KR"/>
              <a:t>.</a:t>
            </a:r>
            <a:r>
              <a:rPr lang="ko-KR" altLang="en-US"/>
              <a:t>단점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ko-KR" altLang="en-US"/>
              <a:t>장점</a:t>
            </a:r>
          </a:p>
          <a:p>
            <a:pPr>
              <a:buFontTx/>
              <a:buNone/>
            </a:pPr>
            <a:endParaRPr lang="ko-KR" altLang="en-US"/>
          </a:p>
          <a:p>
            <a:pPr>
              <a:buFontTx/>
              <a:buNone/>
            </a:pPr>
            <a:r>
              <a:rPr lang="ko-KR" altLang="en-US"/>
              <a:t>제조가 쉽다</a:t>
            </a:r>
            <a:r>
              <a:rPr lang="en-US" altLang="ko-KR"/>
              <a:t>.</a:t>
            </a:r>
          </a:p>
          <a:p>
            <a:pPr>
              <a:buFontTx/>
              <a:buNone/>
            </a:pPr>
            <a:r>
              <a:rPr lang="ko-KR" altLang="en-US"/>
              <a:t>사용방법 간단</a:t>
            </a:r>
            <a:r>
              <a:rPr lang="en-US" altLang="ko-KR"/>
              <a:t>.</a:t>
            </a:r>
          </a:p>
          <a:p>
            <a:pPr>
              <a:buFontTx/>
              <a:buNone/>
            </a:pPr>
            <a:r>
              <a:rPr lang="ko-KR" altLang="en-US"/>
              <a:t>인체에 무해</a:t>
            </a:r>
            <a:r>
              <a:rPr lang="en-US" altLang="ko-KR"/>
              <a:t>.</a:t>
            </a:r>
          </a:p>
          <a:p>
            <a:pPr>
              <a:buFontTx/>
              <a:buNone/>
            </a:pPr>
            <a:r>
              <a:rPr lang="ko-KR" altLang="en-US"/>
              <a:t>유연성이 좋다</a:t>
            </a:r>
            <a:r>
              <a:rPr lang="en-US" altLang="ko-KR"/>
              <a:t>.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ko-KR" altLang="en-US"/>
              <a:t>단점</a:t>
            </a:r>
          </a:p>
          <a:p>
            <a:pPr>
              <a:buFontTx/>
              <a:buNone/>
            </a:pPr>
            <a:endParaRPr lang="ko-KR" altLang="en-US"/>
          </a:p>
          <a:p>
            <a:pPr>
              <a:buFontTx/>
              <a:buNone/>
            </a:pPr>
            <a:r>
              <a:rPr lang="ko-KR" altLang="en-US"/>
              <a:t>저장이 어렵다</a:t>
            </a:r>
            <a:r>
              <a:rPr lang="en-US" altLang="ko-KR"/>
              <a:t>.</a:t>
            </a:r>
          </a:p>
          <a:p>
            <a:pPr>
              <a:buFontTx/>
              <a:buNone/>
            </a:pPr>
            <a:r>
              <a:rPr lang="ko-KR" altLang="en-US"/>
              <a:t>열에 약하다</a:t>
            </a:r>
            <a:r>
              <a:rPr lang="en-US" altLang="ko-KR"/>
              <a:t>.</a:t>
            </a:r>
          </a:p>
          <a:p>
            <a:pPr>
              <a:buFontTx/>
              <a:buNone/>
            </a:pPr>
            <a:r>
              <a:rPr lang="ko-KR" altLang="en-US"/>
              <a:t>폭발력이 있어 위험하다</a:t>
            </a:r>
            <a:r>
              <a:rPr lang="en-US" altLang="ko-KR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Silicon Oil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실리콘 오일은 직접법으로 만들어지는</a:t>
            </a:r>
            <a:r>
              <a:rPr lang="en-US" altLang="ko-KR" dirty="0" smtClean="0"/>
              <a:t>(Direct Synthesis)</a:t>
            </a:r>
            <a:r>
              <a:rPr lang="ko-KR" altLang="en-US" dirty="0" err="1" smtClean="0"/>
              <a:t>클로로실란을</a:t>
            </a:r>
            <a:r>
              <a:rPr lang="ko-KR" altLang="en-US" dirty="0" smtClean="0"/>
              <a:t> </a:t>
            </a:r>
            <a:r>
              <a:rPr lang="ko-KR" altLang="en-US" smtClean="0"/>
              <a:t>그대로 가수분해 </a:t>
            </a:r>
            <a:r>
              <a:rPr lang="ko-KR" altLang="en-US" dirty="0" smtClean="0"/>
              <a:t>중합이라는 공정으로 합성하여 제조된 것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중합도가 비교적 낮은 액체 상태의 규소 수지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맛과 냄새가 없는 기름 모양의 액체로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응고점이 낮고 온도에 따른 점성의 변화가 작다</a:t>
            </a:r>
            <a:endParaRPr lang="ko-KR" altLang="en-US" dirty="0"/>
          </a:p>
        </p:txBody>
      </p:sp>
      <p:pic>
        <p:nvPicPr>
          <p:cNvPr id="29700" name="Picture 4" descr="http://image.auction.co.kr/itemimage/06/17/9a/06179a5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714628"/>
            <a:ext cx="4143372" cy="414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Silicon Oil </a:t>
            </a:r>
            <a:r>
              <a:rPr lang="ko-KR" altLang="en-US" dirty="0" smtClean="0"/>
              <a:t>종류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디메틸</a:t>
            </a:r>
            <a:r>
              <a:rPr lang="ko-KR" altLang="en-US" dirty="0" smtClean="0"/>
              <a:t> 실리콘 오일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메틸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하이드로젠</a:t>
            </a:r>
            <a:r>
              <a:rPr lang="ko-KR" altLang="en-US" dirty="0" smtClean="0"/>
              <a:t> 실리콘 오일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하이드록시</a:t>
            </a:r>
            <a:r>
              <a:rPr lang="ko-KR" altLang="en-US" dirty="0" smtClean="0"/>
              <a:t> 실리콘 오일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실리콘 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디메틸</a:t>
            </a:r>
            <a:r>
              <a:rPr lang="ko-KR" altLang="en-US" dirty="0" smtClean="0"/>
              <a:t> 실리콘 오일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내열성</a:t>
            </a:r>
            <a:r>
              <a:rPr lang="en-US" altLang="ko-KR" dirty="0" smtClean="0"/>
              <a:t>,</a:t>
            </a:r>
            <a:r>
              <a:rPr lang="ko-KR" altLang="en-US" dirty="0" smtClean="0"/>
              <a:t> 내한성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내부식성이 우수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기계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섬유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종이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건축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토목등</a:t>
            </a:r>
            <a:r>
              <a:rPr lang="ko-KR" altLang="en-US" dirty="0" smtClean="0"/>
              <a:t> 폭넓게 사용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특히 윤활유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전기절연유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열매유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광택제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소포제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섬유유연제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발수제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화장품 첨가제로 사용</a:t>
            </a:r>
            <a:endParaRPr lang="en-US" altLang="ko-KR" dirty="0" smtClean="0"/>
          </a:p>
        </p:txBody>
      </p:sp>
      <p:pic>
        <p:nvPicPr>
          <p:cNvPr id="33794" name="Picture 2" descr="http://hdtape.cafe24.com/sys/files/cache/thumbnails/512/78x78.cro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071813"/>
            <a:ext cx="3786182" cy="378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메틸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하이드로젠</a:t>
            </a:r>
            <a:r>
              <a:rPr lang="ko-KR" altLang="en-US" dirty="0" smtClean="0"/>
              <a:t> 실리콘 오일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반응 할 수 있는 </a:t>
            </a:r>
            <a:r>
              <a:rPr lang="ko-KR" altLang="en-US" dirty="0" err="1" smtClean="0"/>
              <a:t>하이드로젠</a:t>
            </a:r>
            <a:r>
              <a:rPr lang="ko-KR" altLang="en-US" dirty="0" smtClean="0"/>
              <a:t> 반응기를 가지고 있어 </a:t>
            </a:r>
            <a:r>
              <a:rPr lang="ko-KR" altLang="en-US" dirty="0" err="1" smtClean="0"/>
              <a:t>여러가지</a:t>
            </a:r>
            <a:r>
              <a:rPr lang="ko-KR" altLang="en-US" dirty="0" smtClean="0"/>
              <a:t> 변성 </a:t>
            </a:r>
            <a:r>
              <a:rPr lang="ko-KR" altLang="en-US" dirty="0" err="1" smtClean="0"/>
              <a:t>폴리머에</a:t>
            </a:r>
            <a:r>
              <a:rPr lang="ko-KR" altLang="en-US" dirty="0" smtClean="0"/>
              <a:t> 응용되고 있으며 뛰어난 </a:t>
            </a:r>
            <a:r>
              <a:rPr lang="ko-KR" altLang="en-US" dirty="0" err="1" smtClean="0"/>
              <a:t>발수성으로</a:t>
            </a:r>
            <a:r>
              <a:rPr lang="ko-KR" altLang="en-US" dirty="0" smtClean="0"/>
              <a:t> 발수 처리제에 응용</a:t>
            </a:r>
            <a:endParaRPr lang="ko-KR" altLang="en-US" dirty="0"/>
          </a:p>
        </p:txBody>
      </p:sp>
      <p:pic>
        <p:nvPicPr>
          <p:cNvPr id="32770" name="Picture 2" descr="http://kr.gobizkorea.com/att/cat/glchem/tp_html/img/glchem_cat_6_small_img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5" y="2979791"/>
            <a:ext cx="3286116" cy="3878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하이드록시</a:t>
            </a:r>
            <a:r>
              <a:rPr lang="ko-KR" altLang="en-US" dirty="0" smtClean="0"/>
              <a:t> 실리콘 오일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말단이 </a:t>
            </a:r>
            <a:r>
              <a:rPr lang="ko-KR" altLang="en-US" dirty="0" err="1" smtClean="0"/>
              <a:t>하이드록시기로</a:t>
            </a:r>
            <a:r>
              <a:rPr lang="ko-KR" altLang="en-US" dirty="0" smtClean="0"/>
              <a:t> 되어 있으며 이것이 </a:t>
            </a:r>
            <a:r>
              <a:rPr lang="ko-KR" altLang="en-US" dirty="0" err="1" smtClean="0"/>
              <a:t>반응성으로</a:t>
            </a:r>
            <a:r>
              <a:rPr lang="ko-KR" altLang="en-US" dirty="0" smtClean="0"/>
              <a:t> 인해 </a:t>
            </a:r>
            <a:r>
              <a:rPr lang="ko-KR" altLang="en-US" dirty="0" err="1" smtClean="0"/>
              <a:t>여러가지</a:t>
            </a:r>
            <a:r>
              <a:rPr lang="ko-KR" altLang="en-US" dirty="0" smtClean="0"/>
              <a:t> 제품에 응용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축합형</a:t>
            </a:r>
            <a:r>
              <a:rPr lang="ko-KR" altLang="en-US" dirty="0" smtClean="0"/>
              <a:t> 실리콘 </a:t>
            </a:r>
            <a:r>
              <a:rPr lang="ko-KR" altLang="en-US" dirty="0" err="1" smtClean="0"/>
              <a:t>실란트</a:t>
            </a:r>
            <a:r>
              <a:rPr lang="ko-KR" altLang="en-US" dirty="0" smtClean="0"/>
              <a:t> 및 섬유 코팅 등에 사용</a:t>
            </a:r>
            <a:endParaRPr lang="ko-KR" altLang="en-US" dirty="0"/>
          </a:p>
        </p:txBody>
      </p:sp>
      <p:pic>
        <p:nvPicPr>
          <p:cNvPr id="31746" name="Picture 2" descr="http://cfs12.tistory.com/image/31/tistory/2009/10/18/11/25/4ada7c9a646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176" y="3286124"/>
            <a:ext cx="4762501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실리콘 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분자량이 일반 실리콘에 비해 매우 큰 경우이며 그 형상이 검과 </a:t>
            </a:r>
            <a:r>
              <a:rPr lang="ko-KR" altLang="en-US" dirty="0" err="1" smtClean="0"/>
              <a:t>비슷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  <a:r>
              <a:rPr lang="ko-KR" altLang="en-US" dirty="0" smtClean="0"/>
              <a:t>실리콘 고무에 주로 사용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섬유코팅 사용</a:t>
            </a:r>
            <a:endParaRPr lang="ko-KR" altLang="en-US" dirty="0"/>
          </a:p>
        </p:txBody>
      </p:sp>
      <p:pic>
        <p:nvPicPr>
          <p:cNvPr id="30722" name="Picture 2" descr="http://www.brush111.com/syssite/home/shop/1/pictures/productsimg/big/gift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2" y="3714752"/>
            <a:ext cx="4190997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환경부에서는 </a:t>
            </a:r>
            <a:r>
              <a:rPr lang="en-US" altLang="ko-KR" dirty="0" smtClean="0"/>
              <a:t>2004</a:t>
            </a:r>
            <a:r>
              <a:rPr lang="ko-KR" altLang="en-US" dirty="0" smtClean="0"/>
              <a:t>년 </a:t>
            </a:r>
            <a:r>
              <a:rPr lang="en-US" altLang="ko-KR" dirty="0" smtClean="0"/>
              <a:t>5</a:t>
            </a:r>
            <a:r>
              <a:rPr lang="ko-KR" altLang="en-US" dirty="0" smtClean="0"/>
              <a:t>월부터 시행되는 “</a:t>
            </a:r>
            <a:r>
              <a:rPr lang="ko-KR" altLang="en-US" dirty="0" err="1" smtClean="0"/>
              <a:t>실내공기질</a:t>
            </a:r>
            <a:r>
              <a:rPr lang="ko-KR" altLang="en-US" dirty="0" smtClean="0"/>
              <a:t> 관리법” 에 의하여 환경유해 물질을 방출하는 건축자재 사용을 엄격히 규제함으로써 기존 </a:t>
            </a:r>
            <a:r>
              <a:rPr lang="ko-KR" altLang="en-US" dirty="0" err="1" smtClean="0"/>
              <a:t>유기계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에폭시</a:t>
            </a:r>
            <a:r>
              <a:rPr lang="en-US" altLang="ko-KR" dirty="0" smtClean="0"/>
              <a:t>)</a:t>
            </a:r>
            <a:r>
              <a:rPr lang="ko-KR" altLang="en-US" dirty="0" smtClean="0"/>
              <a:t>접착제 사용이 어렵게 되었다 </a:t>
            </a:r>
            <a:br>
              <a:rPr lang="ko-KR" altLang="en-US" dirty="0" smtClean="0"/>
            </a:b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천연 접착제의 미래 </a:t>
            </a:r>
            <a:r>
              <a:rPr lang="en-US" altLang="ko-KR" dirty="0" smtClean="0"/>
              <a:t>– </a:t>
            </a:r>
            <a:r>
              <a:rPr lang="ko-KR" altLang="en-US" sz="3900" dirty="0" smtClean="0"/>
              <a:t>기대효과</a:t>
            </a:r>
            <a:endParaRPr lang="ko-KR" altLang="en-US" sz="3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이러한 때에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접착력이 우수하고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다양한 기능을 업그레이드한 환경 </a:t>
            </a:r>
            <a:r>
              <a:rPr lang="ko-KR" altLang="en-US" dirty="0" err="1" smtClean="0"/>
              <a:t>친화형</a:t>
            </a:r>
            <a:r>
              <a:rPr lang="ko-KR" altLang="en-US" dirty="0" smtClean="0"/>
              <a:t> 천연접착제가 더 개발되면 </a:t>
            </a:r>
            <a:r>
              <a:rPr lang="en-US" altLang="ko-KR" dirty="0" smtClean="0"/>
              <a:t>"</a:t>
            </a:r>
            <a:r>
              <a:rPr lang="ko-KR" altLang="en-US" dirty="0" smtClean="0"/>
              <a:t>새집증후군 예방</a:t>
            </a:r>
            <a:r>
              <a:rPr lang="en-US" altLang="ko-KR" dirty="0" smtClean="0"/>
              <a:t>"</a:t>
            </a:r>
            <a:r>
              <a:rPr lang="ko-KR" altLang="en-US" dirty="0" smtClean="0"/>
              <a:t>은 물론이고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각종 독성을 중화시켜 쾌적한 환경 유지는 물론 기존 접착제의 대체가 가능할 것이라 보인다</a:t>
            </a:r>
            <a:br>
              <a:rPr lang="ko-KR" altLang="en-US" dirty="0" smtClean="0"/>
            </a:b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천연 접착제의 미래 </a:t>
            </a:r>
            <a:r>
              <a:rPr lang="en-US" altLang="ko-KR" dirty="0"/>
              <a:t>– </a:t>
            </a:r>
            <a:r>
              <a:rPr lang="ko-KR" altLang="en-US" sz="3900" dirty="0"/>
              <a:t>기대효과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최근에는 갯지렁이 참숯 등 </a:t>
            </a:r>
            <a:r>
              <a:rPr lang="ko-KR" altLang="en-US" dirty="0" err="1" smtClean="0"/>
              <a:t>여러가지</a:t>
            </a:r>
            <a:r>
              <a:rPr lang="ko-KR" altLang="en-US" dirty="0" smtClean="0"/>
              <a:t> 재료로 천연접착제의 재료가 연구되고 있고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기성품은 물론 사찰벽화의 손상된 부분 수리 등이 흙에 친화력 있으며 원재료와 이질감이 적은 천연접착제가 제시되고 있다</a:t>
            </a: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천연 접착제의 미래 </a:t>
            </a:r>
            <a:r>
              <a:rPr lang="en-US" altLang="ko-KR" dirty="0"/>
              <a:t>– </a:t>
            </a:r>
            <a:r>
              <a:rPr lang="ko-KR" altLang="en-US" sz="3900" dirty="0"/>
              <a:t>기대효과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옛 조상들은 창호지 도배 할 때는 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집을 </a:t>
            </a:r>
            <a:r>
              <a:rPr lang="ko-KR" altLang="en-US" dirty="0" err="1" smtClean="0"/>
              <a:t>지을때에는</a:t>
            </a:r>
            <a:r>
              <a:rPr lang="ko-KR" altLang="en-US" dirty="0" smtClean="0"/>
              <a:t> 느릅나무 삶은 물 우뭇가사리 </a:t>
            </a:r>
            <a:r>
              <a:rPr lang="ko-KR" altLang="en-US" dirty="0" err="1" smtClean="0"/>
              <a:t>찹살풀</a:t>
            </a:r>
            <a:r>
              <a:rPr lang="ko-KR" altLang="en-US" dirty="0" smtClean="0"/>
              <a:t> 등 천연 접착제가 있었다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잠시 소외 받았지만 다시 더 나은 기능과 </a:t>
            </a:r>
            <a:r>
              <a:rPr lang="ko-KR" altLang="en-US" smtClean="0"/>
              <a:t>장점으로 또 조금은 다른 모습으로 우리 </a:t>
            </a:r>
            <a:r>
              <a:rPr lang="ko-KR" altLang="en-US" dirty="0" smtClean="0"/>
              <a:t>주변으로 돌아오고 있다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서론 </a:t>
            </a:r>
            <a:r>
              <a:rPr lang="en-US" altLang="ko-KR" dirty="0"/>
              <a:t>– </a:t>
            </a:r>
            <a:r>
              <a:rPr lang="ko-KR" altLang="en-US" dirty="0" err="1"/>
              <a:t>꿀벅지</a:t>
            </a:r>
            <a:r>
              <a:rPr lang="ko-KR" altLang="en-US" dirty="0"/>
              <a:t> 접착제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네이버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err="1" smtClean="0"/>
              <a:t>구글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접착제의 선정 </a:t>
            </a:r>
            <a:r>
              <a:rPr lang="en-US" altLang="ko-KR" dirty="0" smtClean="0"/>
              <a:t>; </a:t>
            </a:r>
            <a:r>
              <a:rPr lang="ko-KR" altLang="en-US" dirty="0" smtClean="0"/>
              <a:t>기전연구사</a:t>
            </a:r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참고문헌</a:t>
            </a:r>
            <a:endParaRPr lang="ko-KR" altLang="en-US" dirty="0"/>
          </a:p>
        </p:txBody>
      </p:sp>
      <p:pic>
        <p:nvPicPr>
          <p:cNvPr id="1027" name="Picture 3" descr="C:\Documents and Settings\Administrator\Local Settings\Temporary Internet Files\Content.IE5\4EOQFEYN\MCj043990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428736"/>
            <a:ext cx="4114829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/>
            </a:r>
            <a:br>
              <a:rPr lang="ko-KR" altLang="en-US" dirty="0" smtClean="0"/>
            </a:br>
            <a:endParaRPr lang="ko-KR" altLang="en-US" b="1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z="10000" dirty="0" smtClean="0">
                <a:solidFill>
                  <a:srgbClr val="FF0000"/>
                </a:solidFill>
              </a:rPr>
              <a:t/>
            </a:r>
            <a:br>
              <a:rPr lang="en-US" altLang="ko-KR" sz="10000" dirty="0" smtClean="0">
                <a:solidFill>
                  <a:srgbClr val="FF0000"/>
                </a:solidFill>
              </a:rPr>
            </a:br>
            <a:r>
              <a:rPr lang="en-US" altLang="ko-KR" sz="10000" dirty="0">
                <a:solidFill>
                  <a:srgbClr val="FF0000"/>
                </a:solidFill>
              </a:rPr>
              <a:t/>
            </a:r>
            <a:br>
              <a:rPr lang="en-US" altLang="ko-KR" sz="10000" dirty="0">
                <a:solidFill>
                  <a:srgbClr val="FF0000"/>
                </a:solidFill>
              </a:rPr>
            </a:br>
            <a:r>
              <a:rPr lang="en-US" altLang="ko-KR" sz="10000" dirty="0" smtClean="0">
                <a:solidFill>
                  <a:srgbClr val="FF0000"/>
                </a:solidFill>
              </a:rPr>
              <a:t/>
            </a:r>
            <a:br>
              <a:rPr lang="en-US" altLang="ko-KR" sz="10000" dirty="0" smtClean="0">
                <a:solidFill>
                  <a:srgbClr val="FF0000"/>
                </a:solidFill>
              </a:rPr>
            </a:br>
            <a:r>
              <a:rPr lang="ko-KR" altLang="en-US" sz="20000" dirty="0" smtClean="0">
                <a:solidFill>
                  <a:srgbClr val="FF0000"/>
                </a:solidFill>
              </a:rPr>
              <a:t>끗</a:t>
            </a:r>
            <a:endParaRPr lang="ko-KR" altLang="en-US" sz="20000" dirty="0">
              <a:solidFill>
                <a:srgbClr val="FF0000"/>
              </a:solidFill>
            </a:endParaRPr>
          </a:p>
        </p:txBody>
      </p:sp>
      <p:pic>
        <p:nvPicPr>
          <p:cNvPr id="13" name="그림 12" descr="꿀_0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57166"/>
            <a:ext cx="3724275" cy="5038725"/>
          </a:xfrm>
          <a:prstGeom prst="rect">
            <a:avLst/>
          </a:prstGeom>
        </p:spPr>
      </p:pic>
      <p:pic>
        <p:nvPicPr>
          <p:cNvPr id="14" name="그림 13" descr="꿀_00001_00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214290"/>
            <a:ext cx="2215784" cy="2633649"/>
          </a:xfrm>
          <a:prstGeom prst="rect">
            <a:avLst/>
          </a:prstGeom>
        </p:spPr>
      </p:pic>
      <p:pic>
        <p:nvPicPr>
          <p:cNvPr id="15" name="그림 14" descr="꿀_00001_00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4000504"/>
            <a:ext cx="4895850" cy="2667000"/>
          </a:xfrm>
          <a:prstGeom prst="rect">
            <a:avLst/>
          </a:prstGeom>
        </p:spPr>
      </p:pic>
      <p:pic>
        <p:nvPicPr>
          <p:cNvPr id="16" name="그림 15" descr="꿀_00001_0000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071810"/>
            <a:ext cx="3357586" cy="3592311"/>
          </a:xfrm>
          <a:prstGeom prst="rect">
            <a:avLst/>
          </a:prstGeom>
        </p:spPr>
      </p:pic>
      <p:pic>
        <p:nvPicPr>
          <p:cNvPr id="17" name="그림 16" descr="꿀_00001_0000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868" y="1071546"/>
            <a:ext cx="3105150" cy="4943475"/>
          </a:xfrm>
          <a:prstGeom prst="rect">
            <a:avLst/>
          </a:prstGeom>
        </p:spPr>
      </p:pic>
      <p:pic>
        <p:nvPicPr>
          <p:cNvPr id="18" name="그림 17" descr="꿀_00001_0000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8471" y="3165124"/>
            <a:ext cx="2095529" cy="3692876"/>
          </a:xfrm>
          <a:prstGeom prst="rect">
            <a:avLst/>
          </a:prstGeom>
        </p:spPr>
      </p:pic>
      <p:pic>
        <p:nvPicPr>
          <p:cNvPr id="19" name="그림 18" descr="꿀_00001_0000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3952875" cy="427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아교는 부레풀과 더불어 동물성 접착제로 널리 사용되었다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아교란 짐승의 가죽이나 뼈를 원료로 하여 만든 것을 말하는데 주로 소가죽을 쓴다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때에 따라 말 돼지 가죽과 갈비뼈를 사용하기도 한다 </a:t>
            </a:r>
            <a:br>
              <a:rPr lang="ko-KR" altLang="en-US" dirty="0" smtClean="0"/>
            </a:br>
            <a:endParaRPr lang="ko-KR" altLang="en-US" dirty="0"/>
          </a:p>
        </p:txBody>
      </p: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천연접착제</a:t>
            </a:r>
            <a:r>
              <a:rPr lang="en-US" altLang="ko-KR" dirty="0" smtClean="0"/>
              <a:t>(</a:t>
            </a:r>
            <a:r>
              <a:rPr lang="ko-KR" altLang="en-US" dirty="0" smtClean="0"/>
              <a:t>아교풀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준비된 소 돼지 등의 가죽 뼈 등을 일정한 크기로 자른 뒤 </a:t>
            </a:r>
            <a:r>
              <a:rPr lang="ko-KR" altLang="en-US" dirty="0" err="1" smtClean="0"/>
              <a:t>석회물에</a:t>
            </a:r>
            <a:r>
              <a:rPr lang="ko-KR" altLang="en-US" dirty="0" smtClean="0"/>
              <a:t> 담근다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r>
              <a:rPr lang="ko-KR" altLang="en-US" dirty="0" smtClean="0"/>
              <a:t>가죽을 꺼내어 솥에 넣고 끓이는데 끓이는 시간은 묵과 같이 </a:t>
            </a:r>
            <a:r>
              <a:rPr lang="ko-KR" altLang="en-US" dirty="0" err="1" smtClean="0"/>
              <a:t>결정질이</a:t>
            </a:r>
            <a:r>
              <a:rPr lang="ko-KR" altLang="en-US" dirty="0" smtClean="0"/>
              <a:t> 생길 때까지 계속 끓인다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 뒤 네모난 틀 속에 넣어 굳힌 다음 습기가 없는 곳에 보관한다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아교풀 만드는 법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아교를 물에 바로 넣어 녹이는 것이 아니라 물에 충분히 불린 다음에 </a:t>
            </a:r>
            <a:r>
              <a:rPr lang="en-US" altLang="ko-KR" dirty="0" smtClean="0"/>
              <a:t>60~70</a:t>
            </a:r>
            <a:r>
              <a:rPr lang="ko-KR" altLang="en-US" dirty="0" smtClean="0"/>
              <a:t>도</a:t>
            </a:r>
            <a:r>
              <a:rPr lang="en-US" altLang="ko-KR" dirty="0" smtClean="0"/>
              <a:t> </a:t>
            </a:r>
            <a:r>
              <a:rPr lang="ko-KR" altLang="en-US" dirty="0" smtClean="0"/>
              <a:t>정도에서 천천히 녹이는 것이 좋다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녹인 아교는 일정한 온도를 유지하면서 사용하는 것이 좋다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357158" y="357166"/>
            <a:ext cx="4543428" cy="642942"/>
          </a:xfrm>
        </p:spPr>
        <p:txBody>
          <a:bodyPr>
            <a:normAutofit/>
          </a:bodyPr>
          <a:lstStyle/>
          <a:p>
            <a:r>
              <a:rPr lang="ko-KR" altLang="en-US" sz="3000" dirty="0" smtClean="0"/>
              <a:t>대금 </a:t>
            </a:r>
            <a:r>
              <a:rPr lang="ko-KR" altLang="en-US" sz="3000" dirty="0" err="1" smtClean="0"/>
              <a:t>청아교</a:t>
            </a:r>
            <a:r>
              <a:rPr lang="ko-KR" altLang="en-US" sz="3000" dirty="0" smtClean="0"/>
              <a:t> 만드는 법</a:t>
            </a:r>
            <a:endParaRPr lang="ko-KR" altLang="en-US" sz="3000" dirty="0"/>
          </a:p>
        </p:txBody>
      </p:sp>
      <p:pic>
        <p:nvPicPr>
          <p:cNvPr id="7" name="내용 개체 틀 6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7638" y="2202689"/>
            <a:ext cx="4686300" cy="2827272"/>
          </a:xfrm>
        </p:spPr>
      </p:pic>
      <p:sp>
        <p:nvSpPr>
          <p:cNvPr id="6" name="텍스트 개체 틀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ko-KR" altLang="en-US" sz="2500" dirty="0" smtClean="0"/>
              <a:t>녹각과 다시마</a:t>
            </a:r>
            <a:endParaRPr lang="ko-KR" alt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려청자">
  <a:themeElements>
    <a:clrScheme name="고려청자">
      <a:dk1>
        <a:sysClr val="windowText" lastClr="000000"/>
      </a:dk1>
      <a:lt1>
        <a:sysClr val="window" lastClr="FFFF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6B94E2"/>
      </a:accent5>
      <a:accent6>
        <a:srgbClr val="819BAB"/>
      </a:accent6>
      <a:hlink>
        <a:srgbClr val="7C0808"/>
      </a:hlink>
      <a:folHlink>
        <a:srgbClr val="0D356F"/>
      </a:folHlink>
    </a:clrScheme>
    <a:fontScheme name="고려청자">
      <a:majorFont>
        <a:latin typeface="Georgia"/>
        <a:ea typeface=""/>
        <a:cs typeface=""/>
        <a:font script="Grek" typeface="Arial"/>
        <a:font script="Cyrl" typeface="Arial"/>
        <a:font script="Jpan" typeface="HG明朝E"/>
        <a:font script="Hang" typeface="HY견명조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Grek" typeface="Arial"/>
        <a:font script="Cyrl" typeface="Arial"/>
        <a:font script="Jpan" typeface="HGP明朝E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고려청자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3780000" scaled="1"/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2700000" algn="tl">
              <a:srgbClr val="000000">
                <a:alpha val="43137"/>
              </a:srgbClr>
            </a:outerShdw>
          </a:effectLst>
        </a:effectStyle>
        <a:effectStyle>
          <a:effectLst>
            <a:outerShdw blurRad="38100" dist="38100" dir="3000000" algn="tl">
              <a:srgbClr val="000000">
                <a:alpha val="45490"/>
              </a:srgbClr>
            </a:outerShdw>
          </a:effectLst>
          <a:scene3d>
            <a:camera prst="orthographicFront" fov="0">
              <a:rot lat="0" lon="0" rev="0"/>
            </a:camera>
            <a:lightRig rig="twoPt" dir="t">
              <a:rot lat="0" lon="0" rev="5100000"/>
            </a:lightRig>
          </a:scene3d>
          <a:sp3d contourW="12700" prstMaterial="plastic">
            <a:bevelT w="50800" h="63500"/>
            <a:contourClr>
              <a:srgbClr val="000000">
                <a:alpha val="35294"/>
              </a:srgbClr>
            </a:contourClr>
          </a:sp3d>
        </a:effectStyle>
        <a:effectStyle>
          <a:effectLst>
            <a:outerShdw blurRad="63500" dist="63500" dir="3000000" algn="tl">
              <a:srgbClr val="000000">
                <a:alpha val="50196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8600000"/>
            </a:lightRig>
          </a:scene3d>
          <a:sp3d prstMaterial="plastic">
            <a:bevelT w="101600" h="63500"/>
            <a:contourClr>
              <a:srgbClr val="000000">
                <a:alpha val="40784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5000"/>
                <a:shade val="100000"/>
                <a:hueMod val="100000"/>
                <a:satMod val="100000"/>
              </a:schemeClr>
            </a:gs>
            <a:gs pos="20000">
              <a:schemeClr val="phClr">
                <a:tint val="100000"/>
                <a:shade val="75000"/>
                <a:hueMod val="100000"/>
                <a:satMod val="100000"/>
              </a:schemeClr>
            </a:gs>
            <a:gs pos="55000">
              <a:schemeClr val="phClr">
                <a:tint val="97000"/>
                <a:shade val="100000"/>
                <a:hueMod val="100000"/>
                <a:satMod val="100000"/>
              </a:schemeClr>
            </a:gs>
            <a:gs pos="85000">
              <a:schemeClr val="phClr">
                <a:tint val="100000"/>
                <a:shade val="65000"/>
                <a:hueMod val="100000"/>
                <a:satMod val="10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chemeClr val="phClr">
                <a:tint val="0"/>
                <a:shade val="50000"/>
                <a:hueMod val="100000"/>
                <a:satMod val="100000"/>
              </a:schemeClr>
              <a:schemeClr val="phClr">
                <a:tint val="10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Crane</Template>
  <TotalTime>349</TotalTime>
  <Words>1063</Words>
  <Application>Microsoft Office PowerPoint</Application>
  <PresentationFormat>화면 슬라이드 쇼(4:3)</PresentationFormat>
  <Paragraphs>213</Paragraphs>
  <Slides>51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51</vt:i4>
      </vt:variant>
    </vt:vector>
  </HeadingPairs>
  <TitlesOfParts>
    <vt:vector size="52" baseType="lpstr">
      <vt:lpstr>고려청자</vt:lpstr>
      <vt:lpstr>꿀벅지 접착제</vt:lpstr>
      <vt:lpstr>차례</vt:lpstr>
      <vt:lpstr>서론 – 꿀벅지 접착제</vt:lpstr>
      <vt:lpstr>슬라이드 4</vt:lpstr>
      <vt:lpstr>서론 – 꿀벅지 접착제</vt:lpstr>
      <vt:lpstr>천연접착제(아교풀)</vt:lpstr>
      <vt:lpstr>아교풀 만드는 법</vt:lpstr>
      <vt:lpstr>슬라이드 8</vt:lpstr>
      <vt:lpstr>대금 청아교 만드는 법</vt:lpstr>
      <vt:lpstr>대금 청아교 만드는 법</vt:lpstr>
      <vt:lpstr>대금 청아교 만드는 법</vt:lpstr>
      <vt:lpstr>대금 청아교 만드는 법</vt:lpstr>
      <vt:lpstr>대금 청아교 만드는 법</vt:lpstr>
      <vt:lpstr>대금 청아교 만드는 법</vt:lpstr>
      <vt:lpstr>아교풀의 장.단점</vt:lpstr>
      <vt:lpstr>천연접착제(부레풀)</vt:lpstr>
      <vt:lpstr>부레풀 만드는 법</vt:lpstr>
      <vt:lpstr>슬라이드 18</vt:lpstr>
      <vt:lpstr>부레풀 만드는 법</vt:lpstr>
      <vt:lpstr>부레풀 만드는 법</vt:lpstr>
      <vt:lpstr>부레풀 만드는 법</vt:lpstr>
      <vt:lpstr>부레풀 만드는 법</vt:lpstr>
      <vt:lpstr>부레풀 만드는 법</vt:lpstr>
      <vt:lpstr>부레풀 만드는 법</vt:lpstr>
      <vt:lpstr>부레풀의 장.단점</vt:lpstr>
      <vt:lpstr>천연접착제(녹말풀)</vt:lpstr>
      <vt:lpstr>녹말풀 만들기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송진 접착제</vt:lpstr>
      <vt:lpstr>송진</vt:lpstr>
      <vt:lpstr>송진 접착제 만드는 법</vt:lpstr>
      <vt:lpstr>송진 접착제 만드는 법</vt:lpstr>
      <vt:lpstr>송진 접착제 만드는 법</vt:lpstr>
      <vt:lpstr>송진 접착제 사용 예</vt:lpstr>
      <vt:lpstr>송진 접착제 장.단점</vt:lpstr>
      <vt:lpstr>Silicon Oil</vt:lpstr>
      <vt:lpstr>Silicon Oil 종류 </vt:lpstr>
      <vt:lpstr>디메틸 실리콘 오일</vt:lpstr>
      <vt:lpstr>메틸 하이드로젠 실리콘 오일</vt:lpstr>
      <vt:lpstr>하이드록시 실리콘 오일</vt:lpstr>
      <vt:lpstr>실리콘 검</vt:lpstr>
      <vt:lpstr>천연 접착제의 미래 – 기대효과</vt:lpstr>
      <vt:lpstr>천연 접착제의 미래 – 기대효과</vt:lpstr>
      <vt:lpstr>천연 접착제의 미래 – 기대효과</vt:lpstr>
      <vt:lpstr>참고문헌</vt:lpstr>
      <vt:lpstr>   끗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천연접착제(아교풀)</dc:title>
  <dc:creator>Customer</dc:creator>
  <cp:lastModifiedBy>sec</cp:lastModifiedBy>
  <cp:revision>49</cp:revision>
  <dcterms:created xsi:type="dcterms:W3CDTF">2009-12-01T11:28:21Z</dcterms:created>
  <dcterms:modified xsi:type="dcterms:W3CDTF">2009-12-02T04:28:44Z</dcterms:modified>
</cp:coreProperties>
</file>